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FB520-1582-48BE-B6AA-8BF9DC460CF9}" type="datetimeFigureOut">
              <a:rPr lang="en-US" smtClean="0"/>
              <a:pPr/>
              <a:t>8/19/2018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3B4877-6171-4BA4-BE0D-E10F02F59DD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3</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5</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6</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7</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8</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9</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C3B4877-6171-4BA4-BE0D-E10F02F59DD8}"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FB36B1-B4AD-4662-9AA6-7A06134E7606}" type="datetimeFigureOut">
              <a:rPr lang="en-US" smtClean="0"/>
              <a:pPr/>
              <a:t>8/19/2018</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381B39-F5A1-4694-841B-87E2D0A5A9B6}" type="slidenum">
              <a:rPr lang="en-IN" smtClean="0"/>
              <a:pPr/>
              <a:t>‹#›</a:t>
            </a:fld>
            <a:endParaRPr lang="en-IN"/>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2381B39-F5A1-4694-841B-87E2D0A5A9B6}" type="slidenum">
              <a:rPr lang="en-IN" smtClean="0"/>
              <a:pPr/>
              <a:t>‹#›</a:t>
            </a:fld>
            <a:endParaRPr lang="en-IN"/>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2381B39-F5A1-4694-841B-87E2D0A5A9B6}" type="slidenum">
              <a:rPr lang="en-IN" smtClean="0"/>
              <a:pPr/>
              <a:t>‹#›</a:t>
            </a:fld>
            <a:endParaRPr lang="en-IN"/>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2381B39-F5A1-4694-841B-87E2D0A5A9B6}"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2381B39-F5A1-4694-841B-87E2D0A5A9B6}"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2381B39-F5A1-4694-841B-87E2D0A5A9B6}"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32381B39-F5A1-4694-841B-87E2D0A5A9B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32381B39-F5A1-4694-841B-87E2D0A5A9B6}"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FB36B1-B4AD-4662-9AA6-7A06134E7606}" type="datetimeFigureOut">
              <a:rPr lang="en-US" smtClean="0"/>
              <a:pPr/>
              <a:t>8/19/2018</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32381B39-F5A1-4694-841B-87E2D0A5A9B6}" type="slidenum">
              <a:rPr lang="en-IN" smtClean="0"/>
              <a:pPr/>
              <a:t>‹#›</a:t>
            </a:fld>
            <a:endParaRPr lang="en-IN"/>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FB36B1-B4AD-4662-9AA6-7A06134E7606}" type="datetimeFigureOut">
              <a:rPr lang="en-US" smtClean="0"/>
              <a:pPr/>
              <a:t>8/19/2018</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2381B39-F5A1-4694-841B-87E2D0A5A9B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FB36B1-B4AD-4662-9AA6-7A06134E7606}" type="datetimeFigureOut">
              <a:rPr lang="en-US" smtClean="0"/>
              <a:pPr/>
              <a:t>8/19/2018</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381B39-F5A1-4694-841B-87E2D0A5A9B6}"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FB36B1-B4AD-4662-9AA6-7A06134E7606}" type="datetimeFigureOut">
              <a:rPr lang="en-US" smtClean="0"/>
              <a:pPr/>
              <a:t>8/19/2018</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381B39-F5A1-4694-841B-87E2D0A5A9B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newsflash/>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NETAJI  NAGAR  COLLEGE</a:t>
            </a:r>
            <a:endParaRPr lang="en-IN"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rgbClr val="00B0F0"/>
                </a:solidFill>
                <a:latin typeface="Californian FB" pitchFamily="18" charset="0"/>
              </a:rPr>
              <a:t>B.COM </a:t>
            </a:r>
            <a:r>
              <a:rPr lang="en-US" b="1" dirty="0" smtClean="0">
                <a:solidFill>
                  <a:srgbClr val="00B0F0"/>
                </a:solidFill>
                <a:latin typeface="Californian FB" pitchFamily="18" charset="0"/>
              </a:rPr>
              <a:t>1</a:t>
            </a:r>
            <a:r>
              <a:rPr lang="en-US" b="1" baseline="30000" dirty="0" smtClean="0">
                <a:solidFill>
                  <a:srgbClr val="00B0F0"/>
                </a:solidFill>
                <a:latin typeface="Californian FB" pitchFamily="18" charset="0"/>
              </a:rPr>
              <a:t>ST</a:t>
            </a:r>
            <a:r>
              <a:rPr lang="en-US" b="1" dirty="0" smtClean="0">
                <a:solidFill>
                  <a:srgbClr val="00B0F0"/>
                </a:solidFill>
                <a:latin typeface="Californian FB" pitchFamily="18" charset="0"/>
              </a:rPr>
              <a:t> </a:t>
            </a:r>
            <a:r>
              <a:rPr lang="en-US" b="1" dirty="0" smtClean="0">
                <a:solidFill>
                  <a:srgbClr val="00B0F0"/>
                </a:solidFill>
                <a:latin typeface="Californian FB" pitchFamily="18" charset="0"/>
              </a:rPr>
              <a:t>YEAR, </a:t>
            </a:r>
            <a:r>
              <a:rPr lang="en-US" b="1" dirty="0" smtClean="0">
                <a:solidFill>
                  <a:srgbClr val="00B0F0"/>
                </a:solidFill>
                <a:latin typeface="Californian FB" pitchFamily="18" charset="0"/>
              </a:rPr>
              <a:t>2018</a:t>
            </a:r>
          </a:p>
          <a:p>
            <a:r>
              <a:rPr lang="en-US" b="1" dirty="0" smtClean="0">
                <a:solidFill>
                  <a:schemeClr val="accent2">
                    <a:lumMod val="75000"/>
                  </a:schemeClr>
                </a:solidFill>
                <a:latin typeface="Californian FB" pitchFamily="18" charset="0"/>
              </a:rPr>
              <a:t>Prepared by Dr. </a:t>
            </a:r>
            <a:r>
              <a:rPr lang="en-US" b="1" dirty="0" err="1" smtClean="0">
                <a:solidFill>
                  <a:schemeClr val="accent2">
                    <a:lumMod val="75000"/>
                  </a:schemeClr>
                </a:solidFill>
                <a:latin typeface="Californian FB" pitchFamily="18" charset="0"/>
              </a:rPr>
              <a:t>Biswajit</a:t>
            </a:r>
            <a:r>
              <a:rPr lang="en-US" b="1" dirty="0" smtClean="0">
                <a:solidFill>
                  <a:schemeClr val="accent2">
                    <a:lumMod val="75000"/>
                  </a:schemeClr>
                </a:solidFill>
                <a:latin typeface="Californian FB" pitchFamily="18" charset="0"/>
              </a:rPr>
              <a:t>  </a:t>
            </a:r>
            <a:r>
              <a:rPr lang="en-US" b="1" dirty="0" err="1" smtClean="0">
                <a:solidFill>
                  <a:schemeClr val="accent2">
                    <a:lumMod val="75000"/>
                  </a:schemeClr>
                </a:solidFill>
                <a:latin typeface="Californian FB" pitchFamily="18" charset="0"/>
              </a:rPr>
              <a:t>Bhadra</a:t>
            </a:r>
            <a:endParaRPr lang="en-IN" b="1" dirty="0">
              <a:solidFill>
                <a:schemeClr val="accent2">
                  <a:lumMod val="75000"/>
                </a:schemeClr>
              </a:solidFill>
              <a:latin typeface="Californian FB"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3"/>
            <a:ext cx="8229600" cy="5286412"/>
          </a:xfrm>
        </p:spPr>
        <p:txBody>
          <a:bodyPr/>
          <a:lstStyle/>
          <a:p>
            <a:r>
              <a:rPr lang="en-IN" b="1" dirty="0" smtClean="0"/>
              <a:t>Problem:</a:t>
            </a:r>
          </a:p>
          <a:p>
            <a:pPr>
              <a:buNone/>
            </a:pPr>
            <a:endParaRPr lang="en-IN" dirty="0" smtClean="0"/>
          </a:p>
          <a:p>
            <a:r>
              <a:rPr lang="en-IN" dirty="0" smtClean="0"/>
              <a:t>Bills receivable include a dishonoured bill of Rs 16000</a:t>
            </a:r>
          </a:p>
          <a:p>
            <a:pPr>
              <a:buNone/>
            </a:pPr>
            <a:r>
              <a:rPr lang="en-IN" dirty="0" smtClean="0"/>
              <a:t> </a:t>
            </a:r>
          </a:p>
          <a:p>
            <a:r>
              <a:rPr lang="en-IN" b="1" dirty="0" smtClean="0"/>
              <a:t>Solution:</a:t>
            </a:r>
          </a:p>
          <a:p>
            <a:pPr>
              <a:buNone/>
            </a:pPr>
            <a:endParaRPr lang="en-IN" dirty="0" smtClean="0"/>
          </a:p>
          <a:p>
            <a:r>
              <a:rPr lang="en-IN" dirty="0" smtClean="0"/>
              <a:t>From Bills Receivable Rs. 16000 to be deducted and Rs 16000 to be added with Debtors as Dishonoured bill.</a:t>
            </a:r>
          </a:p>
          <a:p>
            <a:pPr>
              <a:buNone/>
            </a:pPr>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    		   </a:t>
            </a:r>
            <a:r>
              <a:rPr lang="en-US" sz="3200" dirty="0" smtClean="0">
                <a:latin typeface="Engravers MT" pitchFamily="18" charset="0"/>
              </a:rPr>
              <a:t> </a:t>
            </a:r>
            <a:r>
              <a:rPr lang="en-US" sz="3200" dirty="0" smtClean="0">
                <a:latin typeface="Engravers MT" pitchFamily="18" charset="0"/>
                <a:cs typeface="Aharoni" pitchFamily="2" charset="-79"/>
              </a:rPr>
              <a:t>Thank You </a:t>
            </a:r>
            <a:endParaRPr lang="en-IN" sz="3200" dirty="0">
              <a:latin typeface="Engravers MT" pitchFamily="18" charset="0"/>
              <a:cs typeface="Aharoni" pitchFamily="2" charset="-79"/>
            </a:endParaRPr>
          </a:p>
        </p:txBody>
      </p:sp>
      <p:pic>
        <p:nvPicPr>
          <p:cNvPr id="1026" name="Picture 2" descr="C:\Program Files\Microsoft Office\MEDIA\OFFICE12\Lines\BD21313_.gif"/>
          <p:cNvPicPr>
            <a:picLocks noChangeAspect="1" noChangeArrowheads="1"/>
          </p:cNvPicPr>
          <p:nvPr/>
        </p:nvPicPr>
        <p:blipFill>
          <a:blip r:embed="rId2"/>
          <a:srcRect/>
          <a:stretch>
            <a:fillRect/>
          </a:stretch>
        </p:blipFill>
        <p:spPr bwMode="auto">
          <a:xfrm>
            <a:off x="285720" y="3363832"/>
            <a:ext cx="8501122" cy="441407"/>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3" end="3"/>
                                            </p:txEl>
                                          </p:spTgt>
                                        </p:tgtEl>
                                        <p:attrNameLst>
                                          <p:attrName>style.visibility</p:attrName>
                                        </p:attrNameLst>
                                      </p:cBhvr>
                                      <p:to>
                                        <p:strVal val="visible"/>
                                      </p:to>
                                    </p:set>
                                    <p:anim calcmode="discrete" valueType="clr">
                                      <p:cBhvr override="childStyle">
                                        <p:cTn id="7" dur="80"/>
                                        <p:tgtEl>
                                          <p:spTgt spid="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3" end="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from="(-#ppt_w/2)" to="(#ppt_x)" calcmode="lin" valueType="num">
                                      <p:cBhvr>
                                        <p:cTn id="14" dur="600" fill="hold">
                                          <p:stCondLst>
                                            <p:cond delay="0"/>
                                          </p:stCondLst>
                                        </p:cTn>
                                        <p:tgtEl>
                                          <p:spTgt spid="1026"/>
                                        </p:tgtEl>
                                        <p:attrNameLst>
                                          <p:attrName>ppt_x</p:attrName>
                                        </p:attrNameLst>
                                      </p:cBhvr>
                                    </p:anim>
                                    <p:anim from="0" to="-1.0" calcmode="lin" valueType="num">
                                      <p:cBhvr>
                                        <p:cTn id="15" dur="200" decel="50000" autoRev="1" fill="hold">
                                          <p:stCondLst>
                                            <p:cond delay="600"/>
                                          </p:stCondLst>
                                        </p:cTn>
                                        <p:tgtEl>
                                          <p:spTgt spid="1026"/>
                                        </p:tgtEl>
                                        <p:attrNameLst>
                                          <p:attrName>xshear</p:attrName>
                                        </p:attrNameLst>
                                      </p:cBhvr>
                                    </p:anim>
                                    <p:animScale>
                                      <p:cBhvr>
                                        <p:cTn id="16" dur="200" decel="100000" autoRev="1" fill="hold">
                                          <p:stCondLst>
                                            <p:cond delay="600"/>
                                          </p:stCondLst>
                                        </p:cTn>
                                        <p:tgtEl>
                                          <p:spTgt spid="1026"/>
                                        </p:tgtEl>
                                      </p:cBhvr>
                                      <p:from x="100000" y="100000"/>
                                      <p:to x="80000" y="100000"/>
                                    </p:animScale>
                                    <p:anim by="(#ppt_h/3+#ppt_w*0.1)" calcmode="lin" valueType="num">
                                      <p:cBhvr additive="sum">
                                        <p:cTn id="17" dur="200" decel="100000" autoRev="1" fill="hold">
                                          <p:stCondLst>
                                            <p:cond delay="600"/>
                                          </p:stCondLst>
                                        </p:cTn>
                                        <p:tgtEl>
                                          <p:spTgt spid="102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43182"/>
            <a:ext cx="8229600" cy="3364109"/>
          </a:xfrm>
        </p:spPr>
        <p:txBody>
          <a:bodyPr>
            <a:normAutofit/>
          </a:bodyPr>
          <a:lstStyle/>
          <a:p>
            <a:pPr>
              <a:buNone/>
            </a:pPr>
            <a:r>
              <a:rPr lang="en-US" sz="3200" dirty="0" smtClean="0">
                <a:solidFill>
                  <a:srgbClr val="C00000"/>
                </a:solidFill>
                <a:latin typeface="Times New Roman" pitchFamily="18" charset="0"/>
                <a:cs typeface="Times New Roman" pitchFamily="18" charset="0"/>
              </a:rPr>
              <a:t>Basic Principles:</a:t>
            </a:r>
          </a:p>
          <a:p>
            <a:r>
              <a:rPr lang="en-US" sz="3200" dirty="0" smtClean="0">
                <a:solidFill>
                  <a:srgbClr val="C00000"/>
                </a:solidFill>
                <a:latin typeface="Times New Roman" pitchFamily="18" charset="0"/>
                <a:cs typeface="Times New Roman" pitchFamily="18" charset="0"/>
              </a:rPr>
              <a:t>If Debit increases,  Credit will also increase</a:t>
            </a:r>
          </a:p>
          <a:p>
            <a:r>
              <a:rPr lang="en-US" sz="3200" dirty="0" smtClean="0">
                <a:solidFill>
                  <a:srgbClr val="C00000"/>
                </a:solidFill>
                <a:latin typeface="Times New Roman" pitchFamily="18" charset="0"/>
                <a:cs typeface="Times New Roman" pitchFamily="18" charset="0"/>
              </a:rPr>
              <a:t>If Debit decreases,  Credit will also decrease</a:t>
            </a:r>
          </a:p>
          <a:p>
            <a:r>
              <a:rPr lang="en-US" sz="3200" dirty="0" smtClean="0">
                <a:solidFill>
                  <a:srgbClr val="C00000"/>
                </a:solidFill>
                <a:latin typeface="Times New Roman" pitchFamily="18" charset="0"/>
                <a:cs typeface="Times New Roman" pitchFamily="18" charset="0"/>
              </a:rPr>
              <a:t>If Debit increases,  Debit will  decrease</a:t>
            </a:r>
          </a:p>
          <a:p>
            <a:r>
              <a:rPr lang="en-US" sz="3200" dirty="0" smtClean="0">
                <a:solidFill>
                  <a:srgbClr val="C00000"/>
                </a:solidFill>
                <a:latin typeface="Times New Roman" pitchFamily="18" charset="0"/>
                <a:cs typeface="Times New Roman" pitchFamily="18" charset="0"/>
              </a:rPr>
              <a:t>If Credit increases,  Credit will  decrease</a:t>
            </a:r>
          </a:p>
          <a:p>
            <a:pPr>
              <a:buNone/>
            </a:pPr>
            <a:endParaRPr lang="en-US" sz="3200" dirty="0" smtClean="0">
              <a:solidFill>
                <a:srgbClr val="C00000"/>
              </a:solidFill>
              <a:latin typeface="Times New Roman" pitchFamily="18" charset="0"/>
              <a:cs typeface="Times New Roman" pitchFamily="18" charset="0"/>
            </a:endParaRPr>
          </a:p>
          <a:p>
            <a:pPr>
              <a:buNone/>
            </a:pPr>
            <a:endParaRPr lang="en-IN" sz="3200" dirty="0">
              <a:solidFill>
                <a:srgbClr val="C00000"/>
              </a:solidFill>
              <a:latin typeface="Times New Roman" pitchFamily="18" charset="0"/>
              <a:cs typeface="Times New Roman" pitchFamily="18" charset="0"/>
            </a:endParaRPr>
          </a:p>
        </p:txBody>
      </p:sp>
      <p:sp>
        <p:nvSpPr>
          <p:cNvPr id="3" name="Title 2"/>
          <p:cNvSpPr>
            <a:spLocks noGrp="1"/>
          </p:cNvSpPr>
          <p:nvPr>
            <p:ph type="title"/>
          </p:nvPr>
        </p:nvSpPr>
        <p:spPr>
          <a:xfrm>
            <a:off x="428596" y="571480"/>
            <a:ext cx="8229600" cy="1928826"/>
          </a:xfrm>
        </p:spPr>
        <p:txBody>
          <a:bodyPr>
            <a:normAutofit/>
          </a:bodyPr>
          <a:lstStyle/>
          <a:p>
            <a:r>
              <a:rPr lang="en-US" dirty="0" smtClean="0">
                <a:solidFill>
                  <a:schemeClr val="bg2">
                    <a:lumMod val="50000"/>
                  </a:schemeClr>
                </a:solidFill>
                <a:latin typeface="Times New Roman" pitchFamily="18" charset="0"/>
                <a:cs typeface="Times New Roman" pitchFamily="18" charset="0"/>
              </a:rPr>
              <a:t>FINAL   ACCOUNTS </a:t>
            </a:r>
            <a:endParaRPr lang="en-IN" dirty="0">
              <a:solidFill>
                <a:schemeClr val="bg2">
                  <a:lumMod val="50000"/>
                </a:schemeClr>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1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1000" fill="hold"/>
                                        <p:tgtEl>
                                          <p:spTgt spid="2">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55000" lnSpcReduction="20000"/>
          </a:bodyPr>
          <a:lstStyle/>
          <a:p>
            <a:endParaRPr lang="en-IN" b="1" dirty="0" smtClean="0"/>
          </a:p>
          <a:p>
            <a:r>
              <a:rPr lang="en-IN" b="1" dirty="0" smtClean="0"/>
              <a:t>Problem:</a:t>
            </a:r>
          </a:p>
          <a:p>
            <a:endParaRPr lang="en-IN" dirty="0" smtClean="0"/>
          </a:p>
          <a:p>
            <a:pPr>
              <a:buNone/>
            </a:pPr>
            <a:r>
              <a:rPr lang="en-IN" dirty="0" smtClean="0"/>
              <a:t>     Stock was not taken on </a:t>
            </a:r>
            <a:r>
              <a:rPr lang="en-IN" dirty="0" smtClean="0"/>
              <a:t>31.03.2018 </a:t>
            </a:r>
            <a:r>
              <a:rPr lang="en-IN" dirty="0" smtClean="0"/>
              <a:t>but only on </a:t>
            </a:r>
            <a:r>
              <a:rPr lang="en-IN" dirty="0" smtClean="0"/>
              <a:t>7.04.2018. </a:t>
            </a:r>
            <a:r>
              <a:rPr lang="en-IN" dirty="0" smtClean="0"/>
              <a:t>The transactions from </a:t>
            </a:r>
            <a:r>
              <a:rPr lang="en-IN" dirty="0" smtClean="0"/>
              <a:t>01.04.2018 </a:t>
            </a:r>
            <a:r>
              <a:rPr lang="en-IN" dirty="0" smtClean="0"/>
              <a:t>to </a:t>
            </a:r>
            <a:r>
              <a:rPr lang="en-IN" dirty="0" smtClean="0"/>
              <a:t>07.04.2018 </a:t>
            </a:r>
            <a:r>
              <a:rPr lang="en-IN" dirty="0" smtClean="0"/>
              <a:t>are – sales Rs. 25000; Purchases Rs. 15000; Stock on </a:t>
            </a:r>
            <a:r>
              <a:rPr lang="en-IN" dirty="0" smtClean="0"/>
              <a:t>07.04.2018 </a:t>
            </a:r>
            <a:r>
              <a:rPr lang="en-IN" dirty="0" smtClean="0"/>
              <a:t>Rs. 18000 and the gross profit @ 20% on sales.</a:t>
            </a:r>
          </a:p>
          <a:p>
            <a:pPr>
              <a:buNone/>
            </a:pPr>
            <a:endParaRPr lang="en-IN" b="1" dirty="0" smtClean="0"/>
          </a:p>
          <a:p>
            <a:r>
              <a:rPr lang="en-IN" b="1" dirty="0" smtClean="0"/>
              <a:t>Solution:</a:t>
            </a:r>
          </a:p>
          <a:p>
            <a:pPr>
              <a:buNone/>
            </a:pPr>
            <a:endParaRPr lang="en-IN" dirty="0" smtClean="0"/>
          </a:p>
          <a:p>
            <a:r>
              <a:rPr lang="en-IN" b="1" i="1" dirty="0" smtClean="0"/>
              <a:t>Calculation of stock:</a:t>
            </a:r>
            <a:endParaRPr lang="en-IN" dirty="0" smtClean="0"/>
          </a:p>
          <a:p>
            <a:r>
              <a:rPr lang="en-IN" dirty="0" smtClean="0"/>
              <a:t>Stock on </a:t>
            </a:r>
            <a:r>
              <a:rPr lang="en-IN" dirty="0" smtClean="0"/>
              <a:t>07.04.2018                                                               </a:t>
            </a:r>
            <a:r>
              <a:rPr lang="en-IN" dirty="0" smtClean="0"/>
              <a:t>18000</a:t>
            </a:r>
          </a:p>
          <a:p>
            <a:pPr>
              <a:buNone/>
            </a:pPr>
            <a:endParaRPr lang="en-IN" dirty="0" smtClean="0"/>
          </a:p>
          <a:p>
            <a:r>
              <a:rPr lang="en-IN" dirty="0" smtClean="0"/>
              <a:t>Add: Cost of goods sold during the period 1</a:t>
            </a:r>
            <a:r>
              <a:rPr lang="en-IN" baseline="30000" dirty="0" smtClean="0"/>
              <a:t>st</a:t>
            </a:r>
            <a:r>
              <a:rPr lang="en-IN" dirty="0" smtClean="0"/>
              <a:t> to 7</a:t>
            </a:r>
            <a:r>
              <a:rPr lang="en-IN" baseline="30000" dirty="0" smtClean="0"/>
              <a:t>th</a:t>
            </a:r>
            <a:r>
              <a:rPr lang="en-IN" dirty="0" smtClean="0"/>
              <a:t> April		</a:t>
            </a:r>
          </a:p>
          <a:p>
            <a:r>
              <a:rPr lang="en-IN" dirty="0" smtClean="0"/>
              <a:t>         	Sales 			25000</a:t>
            </a:r>
          </a:p>
          <a:p>
            <a:r>
              <a:rPr lang="en-IN" dirty="0" smtClean="0"/>
              <a:t>	Less; Gross Profit @ 20%        5000					                                                                                       20000</a:t>
            </a:r>
          </a:p>
          <a:p>
            <a:r>
              <a:rPr lang="en-IN" dirty="0" smtClean="0"/>
              <a:t>		                             ---------				          						        ----------</a:t>
            </a:r>
          </a:p>
          <a:p>
            <a:r>
              <a:rPr lang="en-IN" dirty="0" smtClean="0"/>
              <a:t>														          	38000</a:t>
            </a:r>
          </a:p>
          <a:p>
            <a:pPr>
              <a:buNone/>
            </a:pPr>
            <a:r>
              <a:rPr lang="en-IN" dirty="0" smtClean="0"/>
              <a:t> </a:t>
            </a:r>
          </a:p>
          <a:p>
            <a:r>
              <a:rPr lang="en-IN" dirty="0" smtClean="0"/>
              <a:t>Less:  Purchases during the period from 1</a:t>
            </a:r>
            <a:r>
              <a:rPr lang="en-IN" baseline="30000" dirty="0" smtClean="0"/>
              <a:t>st</a:t>
            </a:r>
            <a:r>
              <a:rPr lang="en-IN" dirty="0" smtClean="0"/>
              <a:t> to 7</a:t>
            </a:r>
            <a:r>
              <a:rPr lang="en-IN" baseline="30000" dirty="0" smtClean="0"/>
              <a:t>th</a:t>
            </a:r>
            <a:r>
              <a:rPr lang="en-IN" dirty="0" smtClean="0"/>
              <a:t> April		15000</a:t>
            </a:r>
          </a:p>
          <a:p>
            <a:pPr>
              <a:buNone/>
            </a:pPr>
            <a:r>
              <a:rPr lang="en-IN" dirty="0" smtClean="0"/>
              <a:t>       										          				        ------------</a:t>
            </a:r>
          </a:p>
          <a:p>
            <a:r>
              <a:rPr lang="en-IN" b="1" dirty="0" smtClean="0"/>
              <a:t>Closing Stock on </a:t>
            </a:r>
            <a:r>
              <a:rPr lang="en-IN" b="1" dirty="0" smtClean="0"/>
              <a:t>31.03.2018</a:t>
            </a:r>
            <a:r>
              <a:rPr lang="en-IN" b="1" dirty="0" smtClean="0"/>
              <a:t>				23000</a:t>
            </a:r>
          </a:p>
          <a:p>
            <a:pPr>
              <a:buNone/>
            </a:pPr>
            <a:r>
              <a:rPr lang="en-IN" dirty="0" smtClean="0"/>
              <a:t>      										          			                        ------------</a:t>
            </a:r>
          </a:p>
          <a:p>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anim calcmode="lin" valueType="num">
                                      <p:cBhvr>
                                        <p:cTn id="22"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7" end="7"/>
                                            </p:txEl>
                                          </p:spTgt>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p:cTn id="33"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 calcmode="lin" valueType="num">
                                      <p:cBhvr>
                                        <p:cTn id="40"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41"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p:cTn id="47" dur="1000" fill="hold"/>
                                        <p:tgtEl>
                                          <p:spTgt spid="3">
                                            <p:txEl>
                                              <p:pRg st="11" end="11"/>
                                            </p:txEl>
                                          </p:spTgt>
                                        </p:tgtEl>
                                        <p:attrNameLst>
                                          <p:attrName>ppt_w</p:attrName>
                                        </p:attrNameLst>
                                      </p:cBhvr>
                                      <p:tavLst>
                                        <p:tav tm="0">
                                          <p:val>
                                            <p:strVal val="#ppt_w+.3"/>
                                          </p:val>
                                        </p:tav>
                                        <p:tav tm="100000">
                                          <p:val>
                                            <p:strVal val="#ppt_w"/>
                                          </p:val>
                                        </p:tav>
                                      </p:tavLst>
                                    </p:anim>
                                    <p:anim calcmode="lin" valueType="num">
                                      <p:cBhvr>
                                        <p:cTn id="48"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11" end="11"/>
                                            </p:txEl>
                                          </p:spTgt>
                                        </p:tgtEl>
                                      </p:cBhvr>
                                    </p:animEffect>
                                  </p:childTnLst>
                                </p:cTn>
                              </p:par>
                              <p:par>
                                <p:cTn id="50" presetID="50" presetClass="entr" presetSubtype="0" decel="100000" fill="hold"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calcmode="lin" valueType="num">
                                      <p:cBhvr>
                                        <p:cTn id="52" dur="1000" fill="hold"/>
                                        <p:tgtEl>
                                          <p:spTgt spid="3">
                                            <p:txEl>
                                              <p:pRg st="12" end="12"/>
                                            </p:txEl>
                                          </p:spTgt>
                                        </p:tgtEl>
                                        <p:attrNameLst>
                                          <p:attrName>ppt_w</p:attrName>
                                        </p:attrNameLst>
                                      </p:cBhvr>
                                      <p:tavLst>
                                        <p:tav tm="0">
                                          <p:val>
                                            <p:strVal val="#ppt_w+.3"/>
                                          </p:val>
                                        </p:tav>
                                        <p:tav tm="100000">
                                          <p:val>
                                            <p:strVal val="#ppt_w"/>
                                          </p:val>
                                        </p:tav>
                                      </p:tavLst>
                                    </p:anim>
                                    <p:anim calcmode="lin" valueType="num">
                                      <p:cBhvr>
                                        <p:cTn id="53"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0" presetClass="entr" presetSubtype="0" decel="10000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p:cTn id="59" dur="1000" fill="hold"/>
                                        <p:tgtEl>
                                          <p:spTgt spid="3">
                                            <p:txEl>
                                              <p:pRg st="12" end="12"/>
                                            </p:txEl>
                                          </p:spTgt>
                                        </p:tgtEl>
                                        <p:attrNameLst>
                                          <p:attrName>ppt_w</p:attrName>
                                        </p:attrNameLst>
                                      </p:cBhvr>
                                      <p:tavLst>
                                        <p:tav tm="0">
                                          <p:val>
                                            <p:strVal val="#ppt_w+.3"/>
                                          </p:val>
                                        </p:tav>
                                        <p:tav tm="100000">
                                          <p:val>
                                            <p:strVal val="#ppt_w"/>
                                          </p:val>
                                        </p:tav>
                                      </p:tavLst>
                                    </p:anim>
                                    <p:anim calcmode="lin" valueType="num">
                                      <p:cBhvr>
                                        <p:cTn id="60"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61" dur="1000"/>
                                        <p:tgtEl>
                                          <p:spTgt spid="3">
                                            <p:txEl>
                                              <p:pRg st="12" end="1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0" presetClass="entr" presetSubtype="0" decel="100000" fill="hold" nodeType="click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 calcmode="lin" valueType="num">
                                      <p:cBhvr>
                                        <p:cTn id="66" dur="1000" fill="hold"/>
                                        <p:tgtEl>
                                          <p:spTgt spid="3">
                                            <p:txEl>
                                              <p:pRg st="13" end="13"/>
                                            </p:txEl>
                                          </p:spTgt>
                                        </p:tgtEl>
                                        <p:attrNameLst>
                                          <p:attrName>ppt_w</p:attrName>
                                        </p:attrNameLst>
                                      </p:cBhvr>
                                      <p:tavLst>
                                        <p:tav tm="0">
                                          <p:val>
                                            <p:strVal val="#ppt_w+.3"/>
                                          </p:val>
                                        </p:tav>
                                        <p:tav tm="100000">
                                          <p:val>
                                            <p:strVal val="#ppt_w"/>
                                          </p:val>
                                        </p:tav>
                                      </p:tavLst>
                                    </p:anim>
                                    <p:anim calcmode="lin" valueType="num">
                                      <p:cBhvr>
                                        <p:cTn id="67"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68" dur="1000"/>
                                        <p:tgtEl>
                                          <p:spTgt spid="3">
                                            <p:txEl>
                                              <p:pRg st="13" end="13"/>
                                            </p:txEl>
                                          </p:spTgt>
                                        </p:tgtEl>
                                      </p:cBhvr>
                                    </p:animEffect>
                                  </p:childTnLst>
                                </p:cTn>
                              </p:par>
                              <p:par>
                                <p:cTn id="69" presetID="50" presetClass="entr" presetSubtype="0" decel="10000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p:cTn id="71" dur="1000" fill="hold"/>
                                        <p:tgtEl>
                                          <p:spTgt spid="3">
                                            <p:txEl>
                                              <p:pRg st="14" end="14"/>
                                            </p:txEl>
                                          </p:spTgt>
                                        </p:tgtEl>
                                        <p:attrNameLst>
                                          <p:attrName>ppt_w</p:attrName>
                                        </p:attrNameLst>
                                      </p:cBhvr>
                                      <p:tavLst>
                                        <p:tav tm="0">
                                          <p:val>
                                            <p:strVal val="#ppt_w+.3"/>
                                          </p:val>
                                        </p:tav>
                                        <p:tav tm="100000">
                                          <p:val>
                                            <p:strVal val="#ppt_w"/>
                                          </p:val>
                                        </p:tav>
                                      </p:tavLst>
                                    </p:anim>
                                    <p:anim calcmode="lin" valueType="num">
                                      <p:cBhvr>
                                        <p:cTn id="72"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73" dur="1000"/>
                                        <p:tgtEl>
                                          <p:spTgt spid="3">
                                            <p:txEl>
                                              <p:pRg st="14" end="1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0" presetClass="entr" presetSubtype="0" decel="100000" fill="hold" nodeType="clickEffect">
                                  <p:stCondLst>
                                    <p:cond delay="0"/>
                                  </p:stCondLst>
                                  <p:childTnLst>
                                    <p:set>
                                      <p:cBhvr>
                                        <p:cTn id="77" dur="1" fill="hold">
                                          <p:stCondLst>
                                            <p:cond delay="0"/>
                                          </p:stCondLst>
                                        </p:cTn>
                                        <p:tgtEl>
                                          <p:spTgt spid="3">
                                            <p:txEl>
                                              <p:pRg st="16" end="16"/>
                                            </p:txEl>
                                          </p:spTgt>
                                        </p:tgtEl>
                                        <p:attrNameLst>
                                          <p:attrName>style.visibility</p:attrName>
                                        </p:attrNameLst>
                                      </p:cBhvr>
                                      <p:to>
                                        <p:strVal val="visible"/>
                                      </p:to>
                                    </p:set>
                                    <p:anim calcmode="lin" valueType="num">
                                      <p:cBhvr>
                                        <p:cTn id="78" dur="1000" fill="hold"/>
                                        <p:tgtEl>
                                          <p:spTgt spid="3">
                                            <p:txEl>
                                              <p:pRg st="16" end="16"/>
                                            </p:txEl>
                                          </p:spTgt>
                                        </p:tgtEl>
                                        <p:attrNameLst>
                                          <p:attrName>ppt_w</p:attrName>
                                        </p:attrNameLst>
                                      </p:cBhvr>
                                      <p:tavLst>
                                        <p:tav tm="0">
                                          <p:val>
                                            <p:strVal val="#ppt_w+.3"/>
                                          </p:val>
                                        </p:tav>
                                        <p:tav tm="100000">
                                          <p:val>
                                            <p:strVal val="#ppt_w"/>
                                          </p:val>
                                        </p:tav>
                                      </p:tavLst>
                                    </p:anim>
                                    <p:anim calcmode="lin" valueType="num">
                                      <p:cBhvr>
                                        <p:cTn id="79" dur="1000" fill="hold"/>
                                        <p:tgtEl>
                                          <p:spTgt spid="3">
                                            <p:txEl>
                                              <p:pRg st="16" end="16"/>
                                            </p:txEl>
                                          </p:spTgt>
                                        </p:tgtEl>
                                        <p:attrNameLst>
                                          <p:attrName>ppt_h</p:attrName>
                                        </p:attrNameLst>
                                      </p:cBhvr>
                                      <p:tavLst>
                                        <p:tav tm="0">
                                          <p:val>
                                            <p:strVal val="#ppt_h"/>
                                          </p:val>
                                        </p:tav>
                                        <p:tav tm="100000">
                                          <p:val>
                                            <p:strVal val="#ppt_h"/>
                                          </p:val>
                                        </p:tav>
                                      </p:tavLst>
                                    </p:anim>
                                    <p:animEffect transition="in" filter="fade">
                                      <p:cBhvr>
                                        <p:cTn id="80" dur="1000"/>
                                        <p:tgtEl>
                                          <p:spTgt spid="3">
                                            <p:txEl>
                                              <p:pRg st="16" end="1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7" presetClass="entr" presetSubtype="0" fill="hold" nodeType="clickEffect">
                                  <p:stCondLst>
                                    <p:cond delay="0"/>
                                  </p:stCondLst>
                                  <p:childTnLst>
                                    <p:set>
                                      <p:cBhvr>
                                        <p:cTn id="84" dur="1" fill="hold">
                                          <p:stCondLst>
                                            <p:cond delay="0"/>
                                          </p:stCondLst>
                                        </p:cTn>
                                        <p:tgtEl>
                                          <p:spTgt spid="3">
                                            <p:txEl>
                                              <p:pRg st="17" end="17"/>
                                            </p:txEl>
                                          </p:spTgt>
                                        </p:tgtEl>
                                        <p:attrNameLst>
                                          <p:attrName>style.visibility</p:attrName>
                                        </p:attrNameLst>
                                      </p:cBhvr>
                                      <p:to>
                                        <p:strVal val="visible"/>
                                      </p:to>
                                    </p:set>
                                    <p:animEffect transition="in" filter="fade">
                                      <p:cBhvr>
                                        <p:cTn id="85" dur="1000"/>
                                        <p:tgtEl>
                                          <p:spTgt spid="3">
                                            <p:txEl>
                                              <p:pRg st="17" end="17"/>
                                            </p:txEl>
                                          </p:spTgt>
                                        </p:tgtEl>
                                      </p:cBhvr>
                                    </p:animEffect>
                                    <p:anim calcmode="lin" valueType="num">
                                      <p:cBhvr>
                                        <p:cTn id="86"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87" dur="900" decel="100000" fill="hold"/>
                                        <p:tgtEl>
                                          <p:spTgt spid="3">
                                            <p:txEl>
                                              <p:pRg st="17" end="17"/>
                                            </p:txEl>
                                          </p:spTgt>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
                                            <p:txEl>
                                              <p:pRg st="17" end="17"/>
                                            </p:txEl>
                                          </p:spTgt>
                                        </p:tgtEl>
                                        <p:attrNameLst>
                                          <p:attrName>ppt_y</p:attrName>
                                        </p:attrNameLst>
                                      </p:cBhvr>
                                      <p:tavLst>
                                        <p:tav tm="0">
                                          <p:val>
                                            <p:strVal val="#ppt_y-.03"/>
                                          </p:val>
                                        </p:tav>
                                        <p:tav tm="100000">
                                          <p:val>
                                            <p:strVal val="#ppt_y"/>
                                          </p:val>
                                        </p:tav>
                                      </p:tavLst>
                                    </p:anim>
                                  </p:childTnLst>
                                </p:cTn>
                              </p:par>
                              <p:par>
                                <p:cTn id="89" presetID="37" presetClass="entr" presetSubtype="0" fill="hold" nodeType="with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fade">
                                      <p:cBhvr>
                                        <p:cTn id="91" dur="1000"/>
                                        <p:tgtEl>
                                          <p:spTgt spid="3">
                                            <p:txEl>
                                              <p:pRg st="18" end="18"/>
                                            </p:txEl>
                                          </p:spTgt>
                                        </p:tgtEl>
                                      </p:cBhvr>
                                    </p:animEffect>
                                    <p:anim calcmode="lin" valueType="num">
                                      <p:cBhvr>
                                        <p:cTn id="9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3">
                                            <p:txEl>
                                              <p:pRg st="18" end="18"/>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3">
                                            <p:txEl>
                                              <p:pRg st="18" end="18"/>
                                            </p:txEl>
                                          </p:spTgt>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3">
                                            <p:txEl>
                                              <p:pRg st="19" end="19"/>
                                            </p:txEl>
                                          </p:spTgt>
                                        </p:tgtEl>
                                        <p:attrNameLst>
                                          <p:attrName>style.visibility</p:attrName>
                                        </p:attrNameLst>
                                      </p:cBhvr>
                                      <p:to>
                                        <p:strVal val="visible"/>
                                      </p:to>
                                    </p:set>
                                    <p:animEffect transition="in" filter="fade">
                                      <p:cBhvr>
                                        <p:cTn id="97" dur="1000"/>
                                        <p:tgtEl>
                                          <p:spTgt spid="3">
                                            <p:txEl>
                                              <p:pRg st="19" end="19"/>
                                            </p:txEl>
                                          </p:spTgt>
                                        </p:tgtEl>
                                      </p:cBhvr>
                                    </p:animEffect>
                                    <p:anim calcmode="lin" valueType="num">
                                      <p:cBhvr>
                                        <p:cTn id="98"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99" dur="900" decel="100000" fill="hold"/>
                                        <p:tgtEl>
                                          <p:spTgt spid="3">
                                            <p:txEl>
                                              <p:pRg st="19" end="19"/>
                                            </p:txEl>
                                          </p:spTgt>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3">
                                            <p:txEl>
                                              <p:pRg st="19" end="1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5143536"/>
          </a:xfrm>
        </p:spPr>
        <p:txBody>
          <a:bodyPr>
            <a:normAutofit lnSpcReduction="10000"/>
          </a:bodyPr>
          <a:lstStyle/>
          <a:p>
            <a:r>
              <a:rPr lang="en-IN" b="1" dirty="0" smtClean="0"/>
              <a:t>Problem:</a:t>
            </a:r>
          </a:p>
          <a:p>
            <a:endParaRPr lang="en-IN" dirty="0" smtClean="0"/>
          </a:p>
          <a:p>
            <a:r>
              <a:rPr lang="en-IN" dirty="0" smtClean="0"/>
              <a:t>Drawing account balance includes an item Rs. 5000 drawn in cash for the purchase of stationery which was used in business</a:t>
            </a:r>
          </a:p>
          <a:p>
            <a:pPr>
              <a:buNone/>
            </a:pPr>
            <a:endParaRPr lang="en-IN" dirty="0" smtClean="0"/>
          </a:p>
          <a:p>
            <a:r>
              <a:rPr lang="en-IN" b="1" dirty="0" smtClean="0"/>
              <a:t>Solution:</a:t>
            </a:r>
          </a:p>
          <a:p>
            <a:endParaRPr lang="en-IN" dirty="0" smtClean="0"/>
          </a:p>
          <a:p>
            <a:r>
              <a:rPr lang="en-IN" dirty="0" smtClean="0"/>
              <a:t>From Drawing account in the Balance sheet Rs. 5000 is to be deducted and Rs. 5000 is to be shown in the Debit side of Profit &amp; Loss Account.</a:t>
            </a:r>
          </a:p>
          <a:p>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578687"/>
          </a:xfrm>
        </p:spPr>
        <p:txBody>
          <a:bodyPr>
            <a:normAutofit fontScale="85000" lnSpcReduction="20000"/>
          </a:bodyPr>
          <a:lstStyle/>
          <a:p>
            <a:r>
              <a:rPr lang="en-IN" b="1" dirty="0" smtClean="0"/>
              <a:t>Problem:</a:t>
            </a:r>
          </a:p>
          <a:p>
            <a:pPr>
              <a:buNone/>
            </a:pPr>
            <a:endParaRPr lang="en-IN" dirty="0" smtClean="0"/>
          </a:p>
          <a:p>
            <a:r>
              <a:rPr lang="en-IN" dirty="0" smtClean="0"/>
              <a:t>Two dishonoured cheques for Rs. 40000 and Rs. 60000 respectively had not been entered in the Cash Book. The first for Rs. 40000 is known to be bad. In the case of the second cheque for Rs. 60000, it is expected that the debtor would be in a position to pay a dividend of 60 paisa in the rupee.</a:t>
            </a:r>
          </a:p>
          <a:p>
            <a:pPr>
              <a:buNone/>
            </a:pPr>
            <a:endParaRPr lang="en-IN" dirty="0" smtClean="0"/>
          </a:p>
          <a:p>
            <a:r>
              <a:rPr lang="en-IN" b="1" dirty="0" smtClean="0"/>
              <a:t>Solution:</a:t>
            </a:r>
          </a:p>
          <a:p>
            <a:pPr>
              <a:buNone/>
            </a:pPr>
            <a:endParaRPr lang="en-IN" dirty="0" smtClean="0"/>
          </a:p>
          <a:p>
            <a:r>
              <a:rPr lang="en-IN" dirty="0" smtClean="0"/>
              <a:t>From the Debtors account in the Balance Sheet Rs. 40000 to be deducted as Bad Debt and 40% on Rs. 60000 to be deducted from Debtors as Provision for doubtful debts. </a:t>
            </a:r>
          </a:p>
          <a:p>
            <a:r>
              <a:rPr lang="en-IN" dirty="0" smtClean="0"/>
              <a:t>Both Rs. 40000 and Rs. 40% on Rs. 60000 = 24000 are to be shown as Bad Debt and Provision for doubtful debts in the Profit &amp; Loss Account.</a:t>
            </a:r>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286544"/>
          </a:xfrm>
        </p:spPr>
        <p:txBody>
          <a:bodyPr>
            <a:noAutofit/>
          </a:bodyPr>
          <a:lstStyle/>
          <a:p>
            <a:r>
              <a:rPr lang="en-IN" sz="1300" b="1" dirty="0" smtClean="0"/>
              <a:t>Problem:</a:t>
            </a:r>
            <a:endParaRPr lang="en-IN" sz="1300" dirty="0" smtClean="0"/>
          </a:p>
          <a:p>
            <a:r>
              <a:rPr lang="en-IN" sz="1300" dirty="0" smtClean="0"/>
              <a:t>Machinery which stood at Rs. 120000 in the books on 1</a:t>
            </a:r>
            <a:r>
              <a:rPr lang="en-IN" sz="1300" baseline="30000" dirty="0" smtClean="0"/>
              <a:t>st</a:t>
            </a:r>
            <a:r>
              <a:rPr lang="en-IN" sz="1300" dirty="0" smtClean="0"/>
              <a:t> </a:t>
            </a:r>
            <a:r>
              <a:rPr lang="en-IN" sz="1300" smtClean="0"/>
              <a:t>January </a:t>
            </a:r>
            <a:r>
              <a:rPr lang="en-IN" sz="1300" smtClean="0"/>
              <a:t>2017 </a:t>
            </a:r>
            <a:r>
              <a:rPr lang="en-IN" sz="1300" dirty="0" smtClean="0"/>
              <a:t>was disposed of for Rs 58000 on 30</a:t>
            </a:r>
            <a:r>
              <a:rPr lang="en-IN" sz="1300" baseline="30000" dirty="0" smtClean="0"/>
              <a:t>th</a:t>
            </a:r>
            <a:r>
              <a:rPr lang="en-IN" sz="1300" dirty="0" smtClean="0"/>
              <a:t> June</a:t>
            </a:r>
            <a:r>
              <a:rPr lang="en-IN" sz="1300" smtClean="0"/>
              <a:t>, </a:t>
            </a:r>
            <a:r>
              <a:rPr lang="en-IN" sz="1300" smtClean="0"/>
              <a:t>2017 </a:t>
            </a:r>
            <a:r>
              <a:rPr lang="en-IN" sz="1300" dirty="0" smtClean="0"/>
              <a:t>in part exchange for a new machine costing Rs. 104000. The net amount payable Rs 46000 was passed through the purchase book by mistake. Rate of Depreciation on machinery @10% p.a.</a:t>
            </a:r>
          </a:p>
          <a:p>
            <a:pPr>
              <a:buNone/>
            </a:pPr>
            <a:r>
              <a:rPr lang="en-IN" sz="1300" dirty="0" smtClean="0"/>
              <a:t> </a:t>
            </a:r>
          </a:p>
          <a:p>
            <a:r>
              <a:rPr lang="en-IN" sz="1300" b="1" dirty="0" smtClean="0"/>
              <a:t>Solution:	</a:t>
            </a:r>
            <a:endParaRPr lang="en-IN" sz="1300" dirty="0" smtClean="0"/>
          </a:p>
          <a:p>
            <a:r>
              <a:rPr lang="en-IN" sz="1300" b="1" dirty="0" smtClean="0"/>
              <a:t>In the Balance Sheet:</a:t>
            </a:r>
            <a:endParaRPr lang="en-IN" sz="1300" dirty="0" smtClean="0"/>
          </a:p>
          <a:p>
            <a:r>
              <a:rPr lang="en-IN" sz="1300" dirty="0" smtClean="0"/>
              <a:t>Machinery (say)				                  1360000</a:t>
            </a:r>
          </a:p>
          <a:p>
            <a:r>
              <a:rPr lang="en-IN" sz="1300" dirty="0" smtClean="0"/>
              <a:t>Less: Disposal					  120000</a:t>
            </a:r>
          </a:p>
          <a:p>
            <a:pPr>
              <a:buNone/>
            </a:pPr>
            <a:r>
              <a:rPr lang="en-IN" sz="1300" dirty="0" smtClean="0"/>
              <a:t>       						------------</a:t>
            </a:r>
          </a:p>
          <a:p>
            <a:pPr>
              <a:buNone/>
            </a:pPr>
            <a:r>
              <a:rPr lang="en-IN" sz="1300" dirty="0" smtClean="0"/>
              <a:t>      						1240000</a:t>
            </a:r>
          </a:p>
          <a:p>
            <a:r>
              <a:rPr lang="en-IN" sz="1300" dirty="0" smtClean="0"/>
              <a:t>Add Purchase					  104000</a:t>
            </a:r>
          </a:p>
          <a:p>
            <a:pPr>
              <a:buNone/>
            </a:pPr>
            <a:r>
              <a:rPr lang="en-IN" sz="1300" dirty="0" smtClean="0"/>
              <a:t>      						-------------</a:t>
            </a:r>
          </a:p>
          <a:p>
            <a:pPr>
              <a:buNone/>
            </a:pPr>
            <a:r>
              <a:rPr lang="en-IN" sz="1300" dirty="0" smtClean="0"/>
              <a:t>     						1344000</a:t>
            </a:r>
          </a:p>
          <a:p>
            <a:r>
              <a:rPr lang="en-IN" sz="1300" dirty="0" smtClean="0"/>
              <a:t>Less Depreciation (on furniture use)	## 	                    129200</a:t>
            </a:r>
          </a:p>
          <a:p>
            <a:pPr>
              <a:buNone/>
            </a:pPr>
            <a:r>
              <a:rPr lang="en-IN" sz="1300" dirty="0" smtClean="0"/>
              <a:t>      						------------	          						1214800</a:t>
            </a:r>
          </a:p>
          <a:p>
            <a:pPr>
              <a:buNone/>
            </a:pPr>
            <a:r>
              <a:rPr lang="en-IN" sz="1300" dirty="0" smtClean="0"/>
              <a:t> </a:t>
            </a:r>
          </a:p>
          <a:p>
            <a:r>
              <a:rPr lang="en-IN" sz="1300" dirty="0" smtClean="0"/>
              <a:t>## Depreciation on Machinery:</a:t>
            </a:r>
          </a:p>
          <a:p>
            <a:r>
              <a:rPr lang="en-IN" sz="1300" dirty="0" smtClean="0"/>
              <a:t>	On Rs. 120000 for 6 months  @ 10%			     6000</a:t>
            </a:r>
          </a:p>
          <a:p>
            <a:r>
              <a:rPr lang="en-IN" sz="1300" dirty="0" smtClean="0"/>
              <a:t>	On Rs. 1240000 for 1 year     @ 10%			 124000</a:t>
            </a:r>
          </a:p>
          <a:p>
            <a:r>
              <a:rPr lang="en-IN" sz="1300" dirty="0" smtClean="0"/>
              <a:t>	On Rs. 104000 for 6 months  @ 10%			     5200</a:t>
            </a:r>
          </a:p>
          <a:p>
            <a:pPr>
              <a:buNone/>
            </a:pPr>
            <a:r>
              <a:rPr lang="en-IN" sz="1300" dirty="0" smtClean="0"/>
              <a:t>      							-------</a:t>
            </a:r>
          </a:p>
          <a:p>
            <a:pPr>
              <a:buNone/>
            </a:pPr>
            <a:r>
              <a:rPr lang="en-IN" sz="1300" dirty="0" smtClean="0"/>
              <a:t>     							 135200</a:t>
            </a:r>
          </a:p>
          <a:p>
            <a:pPr>
              <a:buNone/>
            </a:pPr>
            <a:r>
              <a:rPr lang="en-IN" sz="1300" dirty="0" smtClean="0"/>
              <a:t>     							-------</a:t>
            </a:r>
            <a:endParaRPr lang="en-IN" sz="13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5" end="5"/>
                                            </p:txEl>
                                          </p:spTgt>
                                        </p:tgtEl>
                                      </p:cBhvr>
                                    </p:animEffect>
                                  </p:childTnLst>
                                </p:cTn>
                              </p:par>
                              <p:par>
                                <p:cTn id="36" presetID="50" presetClass="entr" presetSubtype="0" decel="10000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3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4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7" end="7"/>
                                            </p:txEl>
                                          </p:spTgt>
                                        </p:tgtEl>
                                      </p:cBhvr>
                                    </p:animEffect>
                                  </p:childTnLst>
                                </p:cTn>
                              </p:par>
                              <p:par>
                                <p:cTn id="48" presetID="50" presetClass="entr" presetSubtype="0" decel="10000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p:cTn id="50"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p:cTn id="57"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5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9" dur="10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0" presetClass="entr" presetSubtype="0" decel="100000" fill="hold" nodeType="clickEffect">
                                  <p:stCondLst>
                                    <p:cond delay="0"/>
                                  </p:stCondLst>
                                  <p:childTnLst>
                                    <p:set>
                                      <p:cBhvr>
                                        <p:cTn id="63" dur="1" fill="hold">
                                          <p:stCondLst>
                                            <p:cond delay="0"/>
                                          </p:stCondLst>
                                        </p:cTn>
                                        <p:tgtEl>
                                          <p:spTgt spid="3">
                                            <p:txEl>
                                              <p:pRg st="13" end="13"/>
                                            </p:txEl>
                                          </p:spTgt>
                                        </p:tgtEl>
                                        <p:attrNameLst>
                                          <p:attrName>style.visibility</p:attrName>
                                        </p:attrNameLst>
                                      </p:cBhvr>
                                      <p:to>
                                        <p:strVal val="visible"/>
                                      </p:to>
                                    </p:set>
                                    <p:anim calcmode="lin" valueType="num">
                                      <p:cBhvr>
                                        <p:cTn id="64" dur="1000" fill="hold"/>
                                        <p:tgtEl>
                                          <p:spTgt spid="3">
                                            <p:txEl>
                                              <p:pRg st="13" end="13"/>
                                            </p:txEl>
                                          </p:spTgt>
                                        </p:tgtEl>
                                        <p:attrNameLst>
                                          <p:attrName>ppt_w</p:attrName>
                                        </p:attrNameLst>
                                      </p:cBhvr>
                                      <p:tavLst>
                                        <p:tav tm="0">
                                          <p:val>
                                            <p:strVal val="#ppt_w+.3"/>
                                          </p:val>
                                        </p:tav>
                                        <p:tav tm="100000">
                                          <p:val>
                                            <p:strVal val="#ppt_w"/>
                                          </p:val>
                                        </p:tav>
                                      </p:tavLst>
                                    </p:anim>
                                    <p:anim calcmode="lin" valueType="num">
                                      <p:cBhvr>
                                        <p:cTn id="65"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66" dur="1000"/>
                                        <p:tgtEl>
                                          <p:spTgt spid="3">
                                            <p:txEl>
                                              <p:pRg st="13" end="13"/>
                                            </p:txEl>
                                          </p:spTgt>
                                        </p:tgtEl>
                                      </p:cBhvr>
                                    </p:animEffect>
                                  </p:childTnLst>
                                </p:cTn>
                              </p:par>
                              <p:par>
                                <p:cTn id="67" presetID="50" presetClass="entr" presetSubtype="0" decel="100000" fill="hold"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p:cTn id="69" dur="1000" fill="hold"/>
                                        <p:tgtEl>
                                          <p:spTgt spid="3">
                                            <p:txEl>
                                              <p:pRg st="11" end="11"/>
                                            </p:txEl>
                                          </p:spTgt>
                                        </p:tgtEl>
                                        <p:attrNameLst>
                                          <p:attrName>ppt_w</p:attrName>
                                        </p:attrNameLst>
                                      </p:cBhvr>
                                      <p:tavLst>
                                        <p:tav tm="0">
                                          <p:val>
                                            <p:strVal val="#ppt_w+.3"/>
                                          </p:val>
                                        </p:tav>
                                        <p:tav tm="100000">
                                          <p:val>
                                            <p:strVal val="#ppt_w"/>
                                          </p:val>
                                        </p:tav>
                                      </p:tavLst>
                                    </p:anim>
                                    <p:anim calcmode="lin" valueType="num">
                                      <p:cBhvr>
                                        <p:cTn id="70"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1" dur="1000"/>
                                        <p:tgtEl>
                                          <p:spTgt spid="3">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0" presetClass="entr" presetSubtype="0" decel="100000" fill="hold" nodeType="click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 calcmode="lin" valueType="num">
                                      <p:cBhvr>
                                        <p:cTn id="76" dur="1000" fill="hold"/>
                                        <p:tgtEl>
                                          <p:spTgt spid="3">
                                            <p:txEl>
                                              <p:pRg st="12" end="12"/>
                                            </p:txEl>
                                          </p:spTgt>
                                        </p:tgtEl>
                                        <p:attrNameLst>
                                          <p:attrName>ppt_w</p:attrName>
                                        </p:attrNameLst>
                                      </p:cBhvr>
                                      <p:tavLst>
                                        <p:tav tm="0">
                                          <p:val>
                                            <p:strVal val="#ppt_w+.3"/>
                                          </p:val>
                                        </p:tav>
                                        <p:tav tm="100000">
                                          <p:val>
                                            <p:strVal val="#ppt_w"/>
                                          </p:val>
                                        </p:tav>
                                      </p:tavLst>
                                    </p:anim>
                                    <p:anim calcmode="lin" valueType="num">
                                      <p:cBhvr>
                                        <p:cTn id="77"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8" dur="1000"/>
                                        <p:tgtEl>
                                          <p:spTgt spid="3">
                                            <p:txEl>
                                              <p:pRg st="12" end="1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0" presetClass="entr" presetSubtype="0" decel="100000" fill="hold" nodeType="click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anim calcmode="lin" valueType="num">
                                      <p:cBhvr>
                                        <p:cTn id="83" dur="1000" fill="hold"/>
                                        <p:tgtEl>
                                          <p:spTgt spid="3">
                                            <p:txEl>
                                              <p:pRg st="15" end="15"/>
                                            </p:txEl>
                                          </p:spTgt>
                                        </p:tgtEl>
                                        <p:attrNameLst>
                                          <p:attrName>ppt_w</p:attrName>
                                        </p:attrNameLst>
                                      </p:cBhvr>
                                      <p:tavLst>
                                        <p:tav tm="0">
                                          <p:val>
                                            <p:strVal val="#ppt_w+.3"/>
                                          </p:val>
                                        </p:tav>
                                        <p:tav tm="100000">
                                          <p:val>
                                            <p:strVal val="#ppt_w"/>
                                          </p:val>
                                        </p:tav>
                                      </p:tavLst>
                                    </p:anim>
                                    <p:anim calcmode="lin" valueType="num">
                                      <p:cBhvr>
                                        <p:cTn id="84"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85" dur="1000"/>
                                        <p:tgtEl>
                                          <p:spTgt spid="3">
                                            <p:txEl>
                                              <p:pRg st="15" end="1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50" presetClass="entr" presetSubtype="0" decel="100000" fill="hold" nodeType="clickEffect">
                                  <p:stCondLst>
                                    <p:cond delay="0"/>
                                  </p:stCondLst>
                                  <p:childTnLst>
                                    <p:set>
                                      <p:cBhvr>
                                        <p:cTn id="89" dur="1" fill="hold">
                                          <p:stCondLst>
                                            <p:cond delay="0"/>
                                          </p:stCondLst>
                                        </p:cTn>
                                        <p:tgtEl>
                                          <p:spTgt spid="3">
                                            <p:txEl>
                                              <p:pRg st="16" end="16"/>
                                            </p:txEl>
                                          </p:spTgt>
                                        </p:tgtEl>
                                        <p:attrNameLst>
                                          <p:attrName>style.visibility</p:attrName>
                                        </p:attrNameLst>
                                      </p:cBhvr>
                                      <p:to>
                                        <p:strVal val="visible"/>
                                      </p:to>
                                    </p:set>
                                    <p:anim calcmode="lin" valueType="num">
                                      <p:cBhvr>
                                        <p:cTn id="90" dur="1000" fill="hold"/>
                                        <p:tgtEl>
                                          <p:spTgt spid="3">
                                            <p:txEl>
                                              <p:pRg st="16" end="16"/>
                                            </p:txEl>
                                          </p:spTgt>
                                        </p:tgtEl>
                                        <p:attrNameLst>
                                          <p:attrName>ppt_w</p:attrName>
                                        </p:attrNameLst>
                                      </p:cBhvr>
                                      <p:tavLst>
                                        <p:tav tm="0">
                                          <p:val>
                                            <p:strVal val="#ppt_w+.3"/>
                                          </p:val>
                                        </p:tav>
                                        <p:tav tm="100000">
                                          <p:val>
                                            <p:strVal val="#ppt_w"/>
                                          </p:val>
                                        </p:tav>
                                      </p:tavLst>
                                    </p:anim>
                                    <p:anim calcmode="lin" valueType="num">
                                      <p:cBhvr>
                                        <p:cTn id="91" dur="1000" fill="hold"/>
                                        <p:tgtEl>
                                          <p:spTgt spid="3">
                                            <p:txEl>
                                              <p:pRg st="16" end="16"/>
                                            </p:txEl>
                                          </p:spTgt>
                                        </p:tgtEl>
                                        <p:attrNameLst>
                                          <p:attrName>ppt_h</p:attrName>
                                        </p:attrNameLst>
                                      </p:cBhvr>
                                      <p:tavLst>
                                        <p:tav tm="0">
                                          <p:val>
                                            <p:strVal val="#ppt_h"/>
                                          </p:val>
                                        </p:tav>
                                        <p:tav tm="100000">
                                          <p:val>
                                            <p:strVal val="#ppt_h"/>
                                          </p:val>
                                        </p:tav>
                                      </p:tavLst>
                                    </p:anim>
                                    <p:animEffect transition="in" filter="fade">
                                      <p:cBhvr>
                                        <p:cTn id="92" dur="1000"/>
                                        <p:tgtEl>
                                          <p:spTgt spid="3">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0" presetClass="entr" presetSubtype="0" decel="100000" fill="hold" nodeType="clickEffect">
                                  <p:stCondLst>
                                    <p:cond delay="0"/>
                                  </p:stCondLst>
                                  <p:childTnLst>
                                    <p:set>
                                      <p:cBhvr>
                                        <p:cTn id="96" dur="1" fill="hold">
                                          <p:stCondLst>
                                            <p:cond delay="0"/>
                                          </p:stCondLst>
                                        </p:cTn>
                                        <p:tgtEl>
                                          <p:spTgt spid="3">
                                            <p:txEl>
                                              <p:pRg st="17" end="17"/>
                                            </p:txEl>
                                          </p:spTgt>
                                        </p:tgtEl>
                                        <p:attrNameLst>
                                          <p:attrName>style.visibility</p:attrName>
                                        </p:attrNameLst>
                                      </p:cBhvr>
                                      <p:to>
                                        <p:strVal val="visible"/>
                                      </p:to>
                                    </p:set>
                                    <p:anim calcmode="lin" valueType="num">
                                      <p:cBhvr>
                                        <p:cTn id="97" dur="1000" fill="hold"/>
                                        <p:tgtEl>
                                          <p:spTgt spid="3">
                                            <p:txEl>
                                              <p:pRg st="17" end="17"/>
                                            </p:txEl>
                                          </p:spTgt>
                                        </p:tgtEl>
                                        <p:attrNameLst>
                                          <p:attrName>ppt_w</p:attrName>
                                        </p:attrNameLst>
                                      </p:cBhvr>
                                      <p:tavLst>
                                        <p:tav tm="0">
                                          <p:val>
                                            <p:strVal val="#ppt_w+.3"/>
                                          </p:val>
                                        </p:tav>
                                        <p:tav tm="100000">
                                          <p:val>
                                            <p:strVal val="#ppt_w"/>
                                          </p:val>
                                        </p:tav>
                                      </p:tavLst>
                                    </p:anim>
                                    <p:anim calcmode="lin" valueType="num">
                                      <p:cBhvr>
                                        <p:cTn id="98" dur="1000" fill="hold"/>
                                        <p:tgtEl>
                                          <p:spTgt spid="3">
                                            <p:txEl>
                                              <p:pRg st="17" end="17"/>
                                            </p:txEl>
                                          </p:spTgt>
                                        </p:tgtEl>
                                        <p:attrNameLst>
                                          <p:attrName>ppt_h</p:attrName>
                                        </p:attrNameLst>
                                      </p:cBhvr>
                                      <p:tavLst>
                                        <p:tav tm="0">
                                          <p:val>
                                            <p:strVal val="#ppt_h"/>
                                          </p:val>
                                        </p:tav>
                                        <p:tav tm="100000">
                                          <p:val>
                                            <p:strVal val="#ppt_h"/>
                                          </p:val>
                                        </p:tav>
                                      </p:tavLst>
                                    </p:anim>
                                    <p:animEffect transition="in" filter="fade">
                                      <p:cBhvr>
                                        <p:cTn id="99" dur="1000"/>
                                        <p:tgtEl>
                                          <p:spTgt spid="3">
                                            <p:txEl>
                                              <p:pRg st="17" end="17"/>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50" presetClass="entr" presetSubtype="0" decel="100000" fill="hold" nodeType="clickEffect">
                                  <p:stCondLst>
                                    <p:cond delay="0"/>
                                  </p:stCondLst>
                                  <p:childTnLst>
                                    <p:set>
                                      <p:cBhvr>
                                        <p:cTn id="103" dur="1" fill="hold">
                                          <p:stCondLst>
                                            <p:cond delay="0"/>
                                          </p:stCondLst>
                                        </p:cTn>
                                        <p:tgtEl>
                                          <p:spTgt spid="3">
                                            <p:txEl>
                                              <p:pRg st="18" end="18"/>
                                            </p:txEl>
                                          </p:spTgt>
                                        </p:tgtEl>
                                        <p:attrNameLst>
                                          <p:attrName>style.visibility</p:attrName>
                                        </p:attrNameLst>
                                      </p:cBhvr>
                                      <p:to>
                                        <p:strVal val="visible"/>
                                      </p:to>
                                    </p:set>
                                    <p:anim calcmode="lin" valueType="num">
                                      <p:cBhvr>
                                        <p:cTn id="104" dur="1000" fill="hold"/>
                                        <p:tgtEl>
                                          <p:spTgt spid="3">
                                            <p:txEl>
                                              <p:pRg st="18" end="18"/>
                                            </p:txEl>
                                          </p:spTgt>
                                        </p:tgtEl>
                                        <p:attrNameLst>
                                          <p:attrName>ppt_w</p:attrName>
                                        </p:attrNameLst>
                                      </p:cBhvr>
                                      <p:tavLst>
                                        <p:tav tm="0">
                                          <p:val>
                                            <p:strVal val="#ppt_w+.3"/>
                                          </p:val>
                                        </p:tav>
                                        <p:tav tm="100000">
                                          <p:val>
                                            <p:strVal val="#ppt_w"/>
                                          </p:val>
                                        </p:tav>
                                      </p:tavLst>
                                    </p:anim>
                                    <p:anim calcmode="lin" valueType="num">
                                      <p:cBhvr>
                                        <p:cTn id="105" dur="1000" fill="hold"/>
                                        <p:tgtEl>
                                          <p:spTgt spid="3">
                                            <p:txEl>
                                              <p:pRg st="18" end="18"/>
                                            </p:txEl>
                                          </p:spTgt>
                                        </p:tgtEl>
                                        <p:attrNameLst>
                                          <p:attrName>ppt_h</p:attrName>
                                        </p:attrNameLst>
                                      </p:cBhvr>
                                      <p:tavLst>
                                        <p:tav tm="0">
                                          <p:val>
                                            <p:strVal val="#ppt_h"/>
                                          </p:val>
                                        </p:tav>
                                        <p:tav tm="100000">
                                          <p:val>
                                            <p:strVal val="#ppt_h"/>
                                          </p:val>
                                        </p:tav>
                                      </p:tavLst>
                                    </p:anim>
                                    <p:animEffect transition="in" filter="fade">
                                      <p:cBhvr>
                                        <p:cTn id="106" dur="1000"/>
                                        <p:tgtEl>
                                          <p:spTgt spid="3">
                                            <p:txEl>
                                              <p:pRg st="18" end="18"/>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50" presetClass="entr" presetSubtype="0" decel="100000" fill="hold" nodeType="clickEffect">
                                  <p:stCondLst>
                                    <p:cond delay="0"/>
                                  </p:stCondLst>
                                  <p:childTnLst>
                                    <p:set>
                                      <p:cBhvr>
                                        <p:cTn id="110" dur="1" fill="hold">
                                          <p:stCondLst>
                                            <p:cond delay="0"/>
                                          </p:stCondLst>
                                        </p:cTn>
                                        <p:tgtEl>
                                          <p:spTgt spid="3">
                                            <p:txEl>
                                              <p:pRg st="10" end="10"/>
                                            </p:txEl>
                                          </p:spTgt>
                                        </p:tgtEl>
                                        <p:attrNameLst>
                                          <p:attrName>style.visibility</p:attrName>
                                        </p:attrNameLst>
                                      </p:cBhvr>
                                      <p:to>
                                        <p:strVal val="visible"/>
                                      </p:to>
                                    </p:set>
                                    <p:anim calcmode="lin" valueType="num">
                                      <p:cBhvr>
                                        <p:cTn id="111"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112"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113" dur="1000"/>
                                        <p:tgtEl>
                                          <p:spTgt spid="3">
                                            <p:txEl>
                                              <p:pRg st="10" end="10"/>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9" presetClass="entr" presetSubtype="0" fill="hold" nodeType="clickEffect">
                                  <p:stCondLst>
                                    <p:cond delay="0"/>
                                  </p:stCondLst>
                                  <p:childTnLst>
                                    <p:set>
                                      <p:cBhvr>
                                        <p:cTn id="117" dur="1" fill="hold">
                                          <p:stCondLst>
                                            <p:cond delay="0"/>
                                          </p:stCondLst>
                                        </p:cTn>
                                        <p:tgtEl>
                                          <p:spTgt spid="3">
                                            <p:txEl>
                                              <p:pRg st="19" end="19"/>
                                            </p:txEl>
                                          </p:spTgt>
                                        </p:tgtEl>
                                        <p:attrNameLst>
                                          <p:attrName>style.visibility</p:attrName>
                                        </p:attrNameLst>
                                      </p:cBhvr>
                                      <p:to>
                                        <p:strVal val="visible"/>
                                      </p:to>
                                    </p:set>
                                    <p:anim calcmode="lin" valueType="num">
                                      <p:cBhvr>
                                        <p:cTn id="118" dur="1000" fill="hold"/>
                                        <p:tgtEl>
                                          <p:spTgt spid="3">
                                            <p:txEl>
                                              <p:pRg st="19" end="19"/>
                                            </p:txEl>
                                          </p:spTgt>
                                        </p:tgtEl>
                                        <p:attrNameLst>
                                          <p:attrName>ppt_x</p:attrName>
                                        </p:attrNameLst>
                                      </p:cBhvr>
                                      <p:tavLst>
                                        <p:tav tm="0">
                                          <p:val>
                                            <p:strVal val="#ppt_x-.2"/>
                                          </p:val>
                                        </p:tav>
                                        <p:tav tm="100000">
                                          <p:val>
                                            <p:strVal val="#ppt_x"/>
                                          </p:val>
                                        </p:tav>
                                      </p:tavLst>
                                    </p:anim>
                                    <p:anim calcmode="lin" valueType="num">
                                      <p:cBhvr>
                                        <p:cTn id="119" dur="1000" fill="hold"/>
                                        <p:tgtEl>
                                          <p:spTgt spid="3">
                                            <p:txEl>
                                              <p:pRg st="19" end="19"/>
                                            </p:txEl>
                                          </p:spTgt>
                                        </p:tgtEl>
                                        <p:attrNameLst>
                                          <p:attrName>ppt_y</p:attrName>
                                        </p:attrNameLst>
                                      </p:cBhvr>
                                      <p:tavLst>
                                        <p:tav tm="0">
                                          <p:val>
                                            <p:strVal val="#ppt_y"/>
                                          </p:val>
                                        </p:tav>
                                        <p:tav tm="100000">
                                          <p:val>
                                            <p:strVal val="#ppt_y"/>
                                          </p:val>
                                        </p:tav>
                                      </p:tavLst>
                                    </p:anim>
                                    <p:animEffect transition="in" filter="wipe(right)" prLst="gradientSize: 0.1">
                                      <p:cBhvr>
                                        <p:cTn id="120" dur="1000"/>
                                        <p:tgtEl>
                                          <p:spTgt spid="3">
                                            <p:txEl>
                                              <p:pRg st="19" end="19"/>
                                            </p:txEl>
                                          </p:spTgt>
                                        </p:tgtEl>
                                      </p:cBhvr>
                                    </p:animEffect>
                                  </p:childTnLst>
                                </p:cTn>
                              </p:par>
                              <p:par>
                                <p:cTn id="121" presetID="29" presetClass="entr" presetSubtype="0" fill="hold" nodeType="withEffect">
                                  <p:stCondLst>
                                    <p:cond delay="0"/>
                                  </p:stCondLst>
                                  <p:childTnLst>
                                    <p:set>
                                      <p:cBhvr>
                                        <p:cTn id="122" dur="1" fill="hold">
                                          <p:stCondLst>
                                            <p:cond delay="0"/>
                                          </p:stCondLst>
                                        </p:cTn>
                                        <p:tgtEl>
                                          <p:spTgt spid="3">
                                            <p:txEl>
                                              <p:pRg st="20" end="20"/>
                                            </p:txEl>
                                          </p:spTgt>
                                        </p:tgtEl>
                                        <p:attrNameLst>
                                          <p:attrName>style.visibility</p:attrName>
                                        </p:attrNameLst>
                                      </p:cBhvr>
                                      <p:to>
                                        <p:strVal val="visible"/>
                                      </p:to>
                                    </p:set>
                                    <p:anim calcmode="lin" valueType="num">
                                      <p:cBhvr>
                                        <p:cTn id="123" dur="1000" fill="hold"/>
                                        <p:tgtEl>
                                          <p:spTgt spid="3">
                                            <p:txEl>
                                              <p:pRg st="20" end="20"/>
                                            </p:txEl>
                                          </p:spTgt>
                                        </p:tgtEl>
                                        <p:attrNameLst>
                                          <p:attrName>ppt_x</p:attrName>
                                        </p:attrNameLst>
                                      </p:cBhvr>
                                      <p:tavLst>
                                        <p:tav tm="0">
                                          <p:val>
                                            <p:strVal val="#ppt_x-.2"/>
                                          </p:val>
                                        </p:tav>
                                        <p:tav tm="100000">
                                          <p:val>
                                            <p:strVal val="#ppt_x"/>
                                          </p:val>
                                        </p:tav>
                                      </p:tavLst>
                                    </p:anim>
                                    <p:anim calcmode="lin" valueType="num">
                                      <p:cBhvr>
                                        <p:cTn id="124" dur="1000" fill="hold"/>
                                        <p:tgtEl>
                                          <p:spTgt spid="3">
                                            <p:txEl>
                                              <p:pRg st="20" end="20"/>
                                            </p:txEl>
                                          </p:spTgt>
                                        </p:tgtEl>
                                        <p:attrNameLst>
                                          <p:attrName>ppt_y</p:attrName>
                                        </p:attrNameLst>
                                      </p:cBhvr>
                                      <p:tavLst>
                                        <p:tav tm="0">
                                          <p:val>
                                            <p:strVal val="#ppt_y"/>
                                          </p:val>
                                        </p:tav>
                                        <p:tav tm="100000">
                                          <p:val>
                                            <p:strVal val="#ppt_y"/>
                                          </p:val>
                                        </p:tav>
                                      </p:tavLst>
                                    </p:anim>
                                    <p:animEffect transition="in" filter="wipe(right)" prLst="gradientSize: 0.1">
                                      <p:cBhvr>
                                        <p:cTn id="125" dur="1000"/>
                                        <p:tgtEl>
                                          <p:spTgt spid="3">
                                            <p:txEl>
                                              <p:pRg st="20" end="20"/>
                                            </p:txEl>
                                          </p:spTgt>
                                        </p:tgtEl>
                                      </p:cBhvr>
                                    </p:animEffect>
                                  </p:childTnLst>
                                </p:cTn>
                              </p:par>
                              <p:par>
                                <p:cTn id="126" presetID="29" presetClass="entr" presetSubtype="0" fill="hold" nodeType="withEffect">
                                  <p:stCondLst>
                                    <p:cond delay="0"/>
                                  </p:stCondLst>
                                  <p:childTnLst>
                                    <p:set>
                                      <p:cBhvr>
                                        <p:cTn id="127" dur="1" fill="hold">
                                          <p:stCondLst>
                                            <p:cond delay="0"/>
                                          </p:stCondLst>
                                        </p:cTn>
                                        <p:tgtEl>
                                          <p:spTgt spid="3">
                                            <p:txEl>
                                              <p:pRg st="21" end="21"/>
                                            </p:txEl>
                                          </p:spTgt>
                                        </p:tgtEl>
                                        <p:attrNameLst>
                                          <p:attrName>style.visibility</p:attrName>
                                        </p:attrNameLst>
                                      </p:cBhvr>
                                      <p:to>
                                        <p:strVal val="visible"/>
                                      </p:to>
                                    </p:set>
                                    <p:anim calcmode="lin" valueType="num">
                                      <p:cBhvr>
                                        <p:cTn id="128" dur="1000" fill="hold"/>
                                        <p:tgtEl>
                                          <p:spTgt spid="3">
                                            <p:txEl>
                                              <p:pRg st="21" end="21"/>
                                            </p:txEl>
                                          </p:spTgt>
                                        </p:tgtEl>
                                        <p:attrNameLst>
                                          <p:attrName>ppt_x</p:attrName>
                                        </p:attrNameLst>
                                      </p:cBhvr>
                                      <p:tavLst>
                                        <p:tav tm="0">
                                          <p:val>
                                            <p:strVal val="#ppt_x-.2"/>
                                          </p:val>
                                        </p:tav>
                                        <p:tav tm="100000">
                                          <p:val>
                                            <p:strVal val="#ppt_x"/>
                                          </p:val>
                                        </p:tav>
                                      </p:tavLst>
                                    </p:anim>
                                    <p:anim calcmode="lin" valueType="num">
                                      <p:cBhvr>
                                        <p:cTn id="129" dur="1000" fill="hold"/>
                                        <p:tgtEl>
                                          <p:spTgt spid="3">
                                            <p:txEl>
                                              <p:pRg st="21" end="21"/>
                                            </p:txEl>
                                          </p:spTgt>
                                        </p:tgtEl>
                                        <p:attrNameLst>
                                          <p:attrName>ppt_y</p:attrName>
                                        </p:attrNameLst>
                                      </p:cBhvr>
                                      <p:tavLst>
                                        <p:tav tm="0">
                                          <p:val>
                                            <p:strVal val="#ppt_y"/>
                                          </p:val>
                                        </p:tav>
                                        <p:tav tm="100000">
                                          <p:val>
                                            <p:strVal val="#ppt_y"/>
                                          </p:val>
                                        </p:tav>
                                      </p:tavLst>
                                    </p:anim>
                                    <p:animEffect transition="in" filter="wipe(right)" prLst="gradientSize: 0.1">
                                      <p:cBhvr>
                                        <p:cTn id="130" dur="1000"/>
                                        <p:tgtEl>
                                          <p:spTgt spid="3">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572164"/>
          </a:xfrm>
        </p:spPr>
        <p:txBody>
          <a:bodyPr>
            <a:normAutofit fontScale="70000" lnSpcReduction="20000"/>
          </a:bodyPr>
          <a:lstStyle/>
          <a:p>
            <a:r>
              <a:rPr lang="en-IN" b="1" dirty="0" smtClean="0"/>
              <a:t>In the Profit &amp; Loss Account:</a:t>
            </a:r>
          </a:p>
          <a:p>
            <a:pPr>
              <a:buNone/>
            </a:pPr>
            <a:endParaRPr lang="en-IN" dirty="0" smtClean="0"/>
          </a:p>
          <a:p>
            <a:r>
              <a:rPr lang="en-IN" dirty="0" smtClean="0"/>
              <a:t>Rs. 135200 to be shown as Depreciation in the Debit side</a:t>
            </a:r>
          </a:p>
          <a:p>
            <a:pPr>
              <a:buNone/>
            </a:pPr>
            <a:endParaRPr lang="en-IN" dirty="0" smtClean="0"/>
          </a:p>
          <a:p>
            <a:r>
              <a:rPr lang="en-IN" b="1" dirty="0" smtClean="0"/>
              <a:t>Problem:</a:t>
            </a:r>
          </a:p>
          <a:p>
            <a:pPr>
              <a:buNone/>
            </a:pPr>
            <a:endParaRPr lang="en-IN" dirty="0" smtClean="0"/>
          </a:p>
          <a:p>
            <a:r>
              <a:rPr lang="en-IN" dirty="0" smtClean="0"/>
              <a:t>Salary of Rs. 20000 paid to an employee had been entered in the cash book as Rs 10000.</a:t>
            </a:r>
          </a:p>
          <a:p>
            <a:pPr>
              <a:buNone/>
            </a:pPr>
            <a:endParaRPr lang="en-IN" dirty="0" smtClean="0"/>
          </a:p>
          <a:p>
            <a:pPr>
              <a:buNone/>
            </a:pPr>
            <a:endParaRPr lang="en-IN" dirty="0" smtClean="0"/>
          </a:p>
          <a:p>
            <a:r>
              <a:rPr lang="en-IN" b="1" dirty="0" smtClean="0"/>
              <a:t>Solution :</a:t>
            </a:r>
            <a:endParaRPr lang="en-IN" dirty="0" smtClean="0"/>
          </a:p>
          <a:p>
            <a:pPr>
              <a:buNone/>
            </a:pPr>
            <a:r>
              <a:rPr lang="en-IN" b="1" dirty="0" smtClean="0"/>
              <a:t> </a:t>
            </a:r>
            <a:endParaRPr lang="en-IN" dirty="0" smtClean="0"/>
          </a:p>
          <a:p>
            <a:r>
              <a:rPr lang="en-IN" b="1" dirty="0" smtClean="0"/>
              <a:t>In the Profit &amp; Loss Account:</a:t>
            </a:r>
          </a:p>
          <a:p>
            <a:pPr>
              <a:buNone/>
            </a:pPr>
            <a:endParaRPr lang="en-IN" dirty="0" smtClean="0"/>
          </a:p>
          <a:p>
            <a:r>
              <a:rPr lang="en-IN" dirty="0" smtClean="0"/>
              <a:t>Rs. 10000 to be added with the amount of Salary</a:t>
            </a:r>
          </a:p>
          <a:p>
            <a:pPr>
              <a:buNone/>
            </a:pPr>
            <a:endParaRPr lang="en-IN" dirty="0" smtClean="0"/>
          </a:p>
          <a:p>
            <a:r>
              <a:rPr lang="en-IN" b="1" dirty="0" smtClean="0"/>
              <a:t>In the Balance Sheet:</a:t>
            </a:r>
          </a:p>
          <a:p>
            <a:pPr>
              <a:buNone/>
            </a:pPr>
            <a:endParaRPr lang="en-IN" dirty="0" smtClean="0"/>
          </a:p>
          <a:p>
            <a:r>
              <a:rPr lang="en-IN" dirty="0" smtClean="0"/>
              <a:t>From Cash amount Rs 10000 is to be deducted</a:t>
            </a:r>
          </a:p>
          <a:p>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anim calcmode="lin" valueType="num">
                                      <p:cBhvr>
                                        <p:cTn id="22"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10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iterate type="lt">
                                    <p:tmPct val="10000"/>
                                  </p:iterate>
                                  <p:childTnLst>
                                    <p:set>
                                      <p:cBhvr>
                                        <p:cTn id="34" dur="1" fill="hold">
                                          <p:stCondLst>
                                            <p:cond delay="0"/>
                                          </p:stCondLst>
                                        </p:cTn>
                                        <p:tgtEl>
                                          <p:spTgt spid="4">
                                            <p:txEl>
                                              <p:pRg st="9" end="9"/>
                                            </p:txEl>
                                          </p:spTgt>
                                        </p:tgtEl>
                                        <p:attrNameLst>
                                          <p:attrName>style.visibility</p:attrName>
                                        </p:attrNameLst>
                                      </p:cBhvr>
                                      <p:to>
                                        <p:strVal val="visible"/>
                                      </p:to>
                                    </p:set>
                                    <p:animEffect transition="in" filter="fade">
                                      <p:cBhvr>
                                        <p:cTn id="35" dur="2000"/>
                                        <p:tgtEl>
                                          <p:spTgt spid="4">
                                            <p:txEl>
                                              <p:pRg st="9" end="9"/>
                                            </p:txEl>
                                          </p:spTgt>
                                        </p:tgtEl>
                                      </p:cBhvr>
                                    </p:animEffect>
                                    <p:anim calcmode="lin" valueType="num">
                                      <p:cBhvr>
                                        <p:cTn id="36" dur="2000" fill="hold"/>
                                        <p:tgtEl>
                                          <p:spTgt spid="4">
                                            <p:txEl>
                                              <p:pRg st="9" end="9"/>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 calcmode="lin" valueType="num">
                                      <p:cBhvr>
                                        <p:cTn id="42" dur="1000" fill="hold"/>
                                        <p:tgtEl>
                                          <p:spTgt spid="4">
                                            <p:txEl>
                                              <p:pRg st="11" end="11"/>
                                            </p:txEl>
                                          </p:spTgt>
                                        </p:tgtEl>
                                        <p:attrNameLst>
                                          <p:attrName>ppt_w</p:attrName>
                                        </p:attrNameLst>
                                      </p:cBhvr>
                                      <p:tavLst>
                                        <p:tav tm="0">
                                          <p:val>
                                            <p:strVal val="#ppt_w+.3"/>
                                          </p:val>
                                        </p:tav>
                                        <p:tav tm="100000">
                                          <p:val>
                                            <p:strVal val="#ppt_w"/>
                                          </p:val>
                                        </p:tav>
                                      </p:tavLst>
                                    </p:anim>
                                    <p:anim calcmode="lin" valueType="num">
                                      <p:cBhvr>
                                        <p:cTn id="43" dur="10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11" end="11"/>
                                            </p:txEl>
                                          </p:spTgt>
                                        </p:tgtEl>
                                      </p:cBhvr>
                                    </p:animEffect>
                                  </p:childTnLst>
                                </p:cTn>
                              </p:par>
                              <p:par>
                                <p:cTn id="45" presetID="50" presetClass="entr" presetSubtype="0" decel="100000" fill="hold" nodeType="with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 calcmode="lin" valueType="num">
                                      <p:cBhvr>
                                        <p:cTn id="47" dur="1000" fill="hold"/>
                                        <p:tgtEl>
                                          <p:spTgt spid="4">
                                            <p:txEl>
                                              <p:pRg st="13" end="13"/>
                                            </p:txEl>
                                          </p:spTgt>
                                        </p:tgtEl>
                                        <p:attrNameLst>
                                          <p:attrName>ppt_w</p:attrName>
                                        </p:attrNameLst>
                                      </p:cBhvr>
                                      <p:tavLst>
                                        <p:tav tm="0">
                                          <p:val>
                                            <p:strVal val="#ppt_w+.3"/>
                                          </p:val>
                                        </p:tav>
                                        <p:tav tm="100000">
                                          <p:val>
                                            <p:strVal val="#ppt_w"/>
                                          </p:val>
                                        </p:tav>
                                      </p:tavLst>
                                    </p:anim>
                                    <p:anim calcmode="lin" valueType="num">
                                      <p:cBhvr>
                                        <p:cTn id="48" dur="1000" fill="hold"/>
                                        <p:tgtEl>
                                          <p:spTgt spid="4">
                                            <p:txEl>
                                              <p:pRg st="13" end="13"/>
                                            </p:txEl>
                                          </p:spTgt>
                                        </p:tgtEl>
                                        <p:attrNameLst>
                                          <p:attrName>ppt_h</p:attrName>
                                        </p:attrNameLst>
                                      </p:cBhvr>
                                      <p:tavLst>
                                        <p:tav tm="0">
                                          <p:val>
                                            <p:strVal val="#ppt_h"/>
                                          </p:val>
                                        </p:tav>
                                        <p:tav tm="100000">
                                          <p:val>
                                            <p:strVal val="#ppt_h"/>
                                          </p:val>
                                        </p:tav>
                                      </p:tavLst>
                                    </p:anim>
                                    <p:animEffect transition="in" filter="fade">
                                      <p:cBhvr>
                                        <p:cTn id="49" dur="1000"/>
                                        <p:tgtEl>
                                          <p:spTgt spid="4">
                                            <p:txEl>
                                              <p:pRg st="13" end="1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0" presetClass="entr" presetSubtype="0" decel="100000" fill="hold" nodeType="clickEffect">
                                  <p:stCondLst>
                                    <p:cond delay="0"/>
                                  </p:stCondLst>
                                  <p:childTnLst>
                                    <p:set>
                                      <p:cBhvr>
                                        <p:cTn id="53" dur="1" fill="hold">
                                          <p:stCondLst>
                                            <p:cond delay="0"/>
                                          </p:stCondLst>
                                        </p:cTn>
                                        <p:tgtEl>
                                          <p:spTgt spid="4">
                                            <p:txEl>
                                              <p:pRg st="15" end="15"/>
                                            </p:txEl>
                                          </p:spTgt>
                                        </p:tgtEl>
                                        <p:attrNameLst>
                                          <p:attrName>style.visibility</p:attrName>
                                        </p:attrNameLst>
                                      </p:cBhvr>
                                      <p:to>
                                        <p:strVal val="visible"/>
                                      </p:to>
                                    </p:set>
                                    <p:anim calcmode="lin" valueType="num">
                                      <p:cBhvr>
                                        <p:cTn id="54" dur="1000" fill="hold"/>
                                        <p:tgtEl>
                                          <p:spTgt spid="4">
                                            <p:txEl>
                                              <p:pRg st="15" end="15"/>
                                            </p:txEl>
                                          </p:spTgt>
                                        </p:tgtEl>
                                        <p:attrNameLst>
                                          <p:attrName>ppt_w</p:attrName>
                                        </p:attrNameLst>
                                      </p:cBhvr>
                                      <p:tavLst>
                                        <p:tav tm="0">
                                          <p:val>
                                            <p:strVal val="#ppt_w+.3"/>
                                          </p:val>
                                        </p:tav>
                                        <p:tav tm="100000">
                                          <p:val>
                                            <p:strVal val="#ppt_w"/>
                                          </p:val>
                                        </p:tav>
                                      </p:tavLst>
                                    </p:anim>
                                    <p:anim calcmode="lin" valueType="num">
                                      <p:cBhvr>
                                        <p:cTn id="55" dur="1000" fill="hold"/>
                                        <p:tgtEl>
                                          <p:spTgt spid="4">
                                            <p:txEl>
                                              <p:pRg st="15" end="15"/>
                                            </p:txEl>
                                          </p:spTgt>
                                        </p:tgtEl>
                                        <p:attrNameLst>
                                          <p:attrName>ppt_h</p:attrName>
                                        </p:attrNameLst>
                                      </p:cBhvr>
                                      <p:tavLst>
                                        <p:tav tm="0">
                                          <p:val>
                                            <p:strVal val="#ppt_h"/>
                                          </p:val>
                                        </p:tav>
                                        <p:tav tm="100000">
                                          <p:val>
                                            <p:strVal val="#ppt_h"/>
                                          </p:val>
                                        </p:tav>
                                      </p:tavLst>
                                    </p:anim>
                                    <p:animEffect transition="in" filter="fade">
                                      <p:cBhvr>
                                        <p:cTn id="56" dur="1000"/>
                                        <p:tgtEl>
                                          <p:spTgt spid="4">
                                            <p:txEl>
                                              <p:pRg st="15" end="15"/>
                                            </p:txEl>
                                          </p:spTgt>
                                        </p:tgtEl>
                                      </p:cBhvr>
                                    </p:animEffect>
                                  </p:childTnLst>
                                </p:cTn>
                              </p:par>
                              <p:par>
                                <p:cTn id="57" presetID="50" presetClass="entr" presetSubtype="0" decel="100000" fill="hold" nodeType="withEffect">
                                  <p:stCondLst>
                                    <p:cond delay="0"/>
                                  </p:stCondLst>
                                  <p:childTnLst>
                                    <p:set>
                                      <p:cBhvr>
                                        <p:cTn id="58" dur="1" fill="hold">
                                          <p:stCondLst>
                                            <p:cond delay="0"/>
                                          </p:stCondLst>
                                        </p:cTn>
                                        <p:tgtEl>
                                          <p:spTgt spid="4">
                                            <p:txEl>
                                              <p:pRg st="17" end="17"/>
                                            </p:txEl>
                                          </p:spTgt>
                                        </p:tgtEl>
                                        <p:attrNameLst>
                                          <p:attrName>style.visibility</p:attrName>
                                        </p:attrNameLst>
                                      </p:cBhvr>
                                      <p:to>
                                        <p:strVal val="visible"/>
                                      </p:to>
                                    </p:set>
                                    <p:anim calcmode="lin" valueType="num">
                                      <p:cBhvr>
                                        <p:cTn id="59" dur="1000" fill="hold"/>
                                        <p:tgtEl>
                                          <p:spTgt spid="4">
                                            <p:txEl>
                                              <p:pRg st="17" end="17"/>
                                            </p:txEl>
                                          </p:spTgt>
                                        </p:tgtEl>
                                        <p:attrNameLst>
                                          <p:attrName>ppt_w</p:attrName>
                                        </p:attrNameLst>
                                      </p:cBhvr>
                                      <p:tavLst>
                                        <p:tav tm="0">
                                          <p:val>
                                            <p:strVal val="#ppt_w+.3"/>
                                          </p:val>
                                        </p:tav>
                                        <p:tav tm="100000">
                                          <p:val>
                                            <p:strVal val="#ppt_w"/>
                                          </p:val>
                                        </p:tav>
                                      </p:tavLst>
                                    </p:anim>
                                    <p:anim calcmode="lin" valueType="num">
                                      <p:cBhvr>
                                        <p:cTn id="60" dur="1000" fill="hold"/>
                                        <p:tgtEl>
                                          <p:spTgt spid="4">
                                            <p:txEl>
                                              <p:pRg st="17" end="17"/>
                                            </p:txEl>
                                          </p:spTgt>
                                        </p:tgtEl>
                                        <p:attrNameLst>
                                          <p:attrName>ppt_h</p:attrName>
                                        </p:attrNameLst>
                                      </p:cBhvr>
                                      <p:tavLst>
                                        <p:tav tm="0">
                                          <p:val>
                                            <p:strVal val="#ppt_h"/>
                                          </p:val>
                                        </p:tav>
                                        <p:tav tm="100000">
                                          <p:val>
                                            <p:strVal val="#ppt_h"/>
                                          </p:val>
                                        </p:tav>
                                      </p:tavLst>
                                    </p:anim>
                                    <p:animEffect transition="in" filter="fade">
                                      <p:cBhvr>
                                        <p:cTn id="61" dur="10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00042"/>
            <a:ext cx="8229600" cy="4357718"/>
          </a:xfrm>
        </p:spPr>
        <p:txBody>
          <a:bodyPr>
            <a:normAutofit fontScale="77500" lnSpcReduction="20000"/>
          </a:bodyPr>
          <a:lstStyle/>
          <a:p>
            <a:r>
              <a:rPr lang="en-IN" b="1" dirty="0" smtClean="0"/>
              <a:t>Problem:</a:t>
            </a:r>
            <a:endParaRPr lang="en-IN" dirty="0" smtClean="0"/>
          </a:p>
          <a:p>
            <a:pPr>
              <a:buNone/>
            </a:pPr>
            <a:endParaRPr lang="en-IN" dirty="0" smtClean="0"/>
          </a:p>
          <a:p>
            <a:r>
              <a:rPr lang="en-IN" dirty="0" smtClean="0"/>
              <a:t>Furniture had been sold during the year for Rs. 20000 and the proceeds had been credited to furniture account. The written down value of furniture sold was Rs. 8000.</a:t>
            </a:r>
          </a:p>
          <a:p>
            <a:pPr>
              <a:buNone/>
            </a:pPr>
            <a:endParaRPr lang="en-IN" dirty="0" smtClean="0"/>
          </a:p>
          <a:p>
            <a:r>
              <a:rPr lang="en-IN" b="1" dirty="0" smtClean="0"/>
              <a:t>Solution</a:t>
            </a:r>
          </a:p>
          <a:p>
            <a:pPr>
              <a:buNone/>
            </a:pPr>
            <a:r>
              <a:rPr lang="en-IN" dirty="0" smtClean="0"/>
              <a:t> </a:t>
            </a:r>
          </a:p>
          <a:p>
            <a:r>
              <a:rPr lang="en-IN" b="1" dirty="0" smtClean="0"/>
              <a:t>In the Balance Sheet</a:t>
            </a:r>
            <a:endParaRPr lang="en-IN" dirty="0" smtClean="0"/>
          </a:p>
          <a:p>
            <a:pPr>
              <a:buNone/>
            </a:pPr>
            <a:r>
              <a:rPr lang="en-IN" b="1" dirty="0" smtClean="0"/>
              <a:t> </a:t>
            </a:r>
            <a:endParaRPr lang="en-IN" dirty="0" smtClean="0"/>
          </a:p>
          <a:p>
            <a:pPr>
              <a:buNone/>
            </a:pPr>
            <a:r>
              <a:rPr lang="en-IN" dirty="0" smtClean="0"/>
              <a:t/>
            </a:r>
            <a:br>
              <a:rPr lang="en-IN" dirty="0" smtClean="0"/>
            </a:br>
            <a:r>
              <a:rPr lang="en-IN" dirty="0" smtClean="0"/>
              <a:t>Furniture 			</a:t>
            </a:r>
          </a:p>
          <a:p>
            <a:pPr>
              <a:buNone/>
            </a:pPr>
            <a:r>
              <a:rPr lang="en-IN" dirty="0" smtClean="0"/>
              <a:t>Add profit credited		12000</a:t>
            </a:r>
          </a:p>
          <a:p>
            <a:pPr>
              <a:buNone/>
            </a:pPr>
            <a:r>
              <a:rPr lang="en-IN" dirty="0" smtClean="0"/>
              <a:t>        		               ----------</a:t>
            </a:r>
          </a:p>
          <a:p>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anim calcmode="lin" valueType="num">
                                      <p:cBhvr>
                                        <p:cTn id="22"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iterate type="lt">
                                    <p:tmPct val="10000"/>
                                  </p:iterate>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anim calcmode="lin" valueType="num">
                                      <p:cBhvr>
                                        <p:cTn id="29"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10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36"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1000" fill="hold"/>
                                        <p:tgtEl>
                                          <p:spTgt spid="4">
                                            <p:txEl>
                                              <p:pRg st="8" end="8"/>
                                            </p:txEl>
                                          </p:spTgt>
                                        </p:tgtEl>
                                        <p:attrNameLst>
                                          <p:attrName>ppt_w</p:attrName>
                                        </p:attrNameLst>
                                      </p:cBhvr>
                                      <p:tavLst>
                                        <p:tav tm="0">
                                          <p:val>
                                            <p:strVal val="#ppt_w+.3"/>
                                          </p:val>
                                        </p:tav>
                                        <p:tav tm="100000">
                                          <p:val>
                                            <p:strVal val="#ppt_w"/>
                                          </p:val>
                                        </p:tav>
                                      </p:tavLst>
                                    </p:anim>
                                    <p:anim calcmode="lin" valueType="num">
                                      <p:cBhvr>
                                        <p:cTn id="43"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8" end="8"/>
                                            </p:txEl>
                                          </p:spTgt>
                                        </p:tgtEl>
                                      </p:cBhvr>
                                    </p:animEffect>
                                  </p:childTnLst>
                                </p:cTn>
                              </p:par>
                              <p:par>
                                <p:cTn id="45" presetID="50" presetClass="entr" presetSubtype="0" decel="100000"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p:cTn id="47" dur="1000" fill="hold"/>
                                        <p:tgtEl>
                                          <p:spTgt spid="4">
                                            <p:txEl>
                                              <p:pRg st="9" end="9"/>
                                            </p:txEl>
                                          </p:spTgt>
                                        </p:tgtEl>
                                        <p:attrNameLst>
                                          <p:attrName>ppt_w</p:attrName>
                                        </p:attrNameLst>
                                      </p:cBhvr>
                                      <p:tavLst>
                                        <p:tav tm="0">
                                          <p:val>
                                            <p:strVal val="#ppt_w+.3"/>
                                          </p:val>
                                        </p:tav>
                                        <p:tav tm="100000">
                                          <p:val>
                                            <p:strVal val="#ppt_w"/>
                                          </p:val>
                                        </p:tav>
                                      </p:tavLst>
                                    </p:anim>
                                    <p:anim calcmode="lin" valueType="num">
                                      <p:cBhvr>
                                        <p:cTn id="48"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49" dur="1000"/>
                                        <p:tgtEl>
                                          <p:spTgt spid="4">
                                            <p:txEl>
                                              <p:pRg st="9" end="9"/>
                                            </p:txEl>
                                          </p:spTgt>
                                        </p:tgtEl>
                                      </p:cBhvr>
                                    </p:animEffect>
                                  </p:childTnLst>
                                </p:cTn>
                              </p:par>
                              <p:par>
                                <p:cTn id="50" presetID="50" presetClass="entr" presetSubtype="0" decel="100000" fill="hold"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 calcmode="lin" valueType="num">
                                      <p:cBhvr>
                                        <p:cTn id="52" dur="1000" fill="hold"/>
                                        <p:tgtEl>
                                          <p:spTgt spid="4">
                                            <p:txEl>
                                              <p:pRg st="10" end="10"/>
                                            </p:txEl>
                                          </p:spTgt>
                                        </p:tgtEl>
                                        <p:attrNameLst>
                                          <p:attrName>ppt_w</p:attrName>
                                        </p:attrNameLst>
                                      </p:cBhvr>
                                      <p:tavLst>
                                        <p:tav tm="0">
                                          <p:val>
                                            <p:strVal val="#ppt_w+.3"/>
                                          </p:val>
                                        </p:tav>
                                        <p:tav tm="100000">
                                          <p:val>
                                            <p:strVal val="#ppt_w"/>
                                          </p:val>
                                        </p:tav>
                                      </p:tavLst>
                                    </p:anim>
                                    <p:anim calcmode="lin" valueType="num">
                                      <p:cBhvr>
                                        <p:cTn id="53" dur="10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54"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71480"/>
            <a:ext cx="8229600" cy="5214974"/>
          </a:xfrm>
        </p:spPr>
        <p:txBody>
          <a:bodyPr>
            <a:normAutofit fontScale="77500" lnSpcReduction="20000"/>
          </a:bodyPr>
          <a:lstStyle/>
          <a:p>
            <a:r>
              <a:rPr lang="en-IN" b="1" dirty="0" smtClean="0"/>
              <a:t>In the Profit &amp; Loss Account:</a:t>
            </a:r>
          </a:p>
          <a:p>
            <a:pPr>
              <a:buNone/>
            </a:pPr>
            <a:endParaRPr lang="en-IN" dirty="0" smtClean="0"/>
          </a:p>
          <a:p>
            <a:r>
              <a:rPr lang="en-IN" dirty="0" smtClean="0"/>
              <a:t>Rs. 12000 is to be recorded on the credit side as Profit on sale of furniture </a:t>
            </a:r>
          </a:p>
          <a:p>
            <a:pPr>
              <a:buNone/>
            </a:pPr>
            <a:r>
              <a:rPr lang="en-IN" b="1" dirty="0" smtClean="0"/>
              <a:t> </a:t>
            </a:r>
            <a:endParaRPr lang="en-IN" dirty="0" smtClean="0"/>
          </a:p>
          <a:p>
            <a:r>
              <a:rPr lang="en-IN" b="1" dirty="0" smtClean="0"/>
              <a:t>Problem:</a:t>
            </a:r>
          </a:p>
          <a:p>
            <a:pPr>
              <a:buNone/>
            </a:pPr>
            <a:endParaRPr lang="en-IN" dirty="0" smtClean="0"/>
          </a:p>
          <a:p>
            <a:r>
              <a:rPr lang="en-IN" dirty="0" smtClean="0"/>
              <a:t>A sum of Rs. 25000 received from a party who had purchased some stock belonging to a separate business of the proprietor was credited to the Sundry Debtors account.</a:t>
            </a:r>
          </a:p>
          <a:p>
            <a:pPr>
              <a:buNone/>
            </a:pPr>
            <a:endParaRPr lang="en-IN" dirty="0" smtClean="0"/>
          </a:p>
          <a:p>
            <a:r>
              <a:rPr lang="en-IN" dirty="0" smtClean="0"/>
              <a:t> </a:t>
            </a:r>
            <a:r>
              <a:rPr lang="en-IN" b="1" dirty="0" smtClean="0"/>
              <a:t>Solution :</a:t>
            </a:r>
          </a:p>
          <a:p>
            <a:pPr>
              <a:buNone/>
            </a:pPr>
            <a:endParaRPr lang="en-IN" dirty="0" smtClean="0"/>
          </a:p>
          <a:p>
            <a:r>
              <a:rPr lang="en-IN" dirty="0" smtClean="0"/>
              <a:t>Rs. 25000 is to be added with Sundry Debtors and Rs. 25000 to be added as Fresh capital with the Capital amount of the Balance Sheet.</a:t>
            </a:r>
          </a:p>
          <a:p>
            <a:pPr>
              <a:buNone/>
            </a:pPr>
            <a:endParaRPr lang="en-IN"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anim calcmode="lin" valueType="num">
                                      <p:cBhvr>
                                        <p:cTn id="22"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10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29"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iterate type="lt">
                                    <p:tmPct val="10000"/>
                                  </p:iterate>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2000"/>
                                        <p:tgtEl>
                                          <p:spTgt spid="4">
                                            <p:txEl>
                                              <p:pRg st="8" end="8"/>
                                            </p:txEl>
                                          </p:spTgt>
                                        </p:tgtEl>
                                      </p:cBhvr>
                                    </p:animEffect>
                                    <p:anim calcmode="lin" valueType="num">
                                      <p:cBhvr>
                                        <p:cTn id="36"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 calcmode="lin" valueType="num">
                                      <p:cBhvr>
                                        <p:cTn id="42" dur="1000" fill="hold"/>
                                        <p:tgtEl>
                                          <p:spTgt spid="4">
                                            <p:txEl>
                                              <p:pRg st="10" end="10"/>
                                            </p:txEl>
                                          </p:spTgt>
                                        </p:tgtEl>
                                        <p:attrNameLst>
                                          <p:attrName>ppt_w</p:attrName>
                                        </p:attrNameLst>
                                      </p:cBhvr>
                                      <p:tavLst>
                                        <p:tav tm="0">
                                          <p:val>
                                            <p:strVal val="#ppt_w+.3"/>
                                          </p:val>
                                        </p:tav>
                                        <p:tav tm="100000">
                                          <p:val>
                                            <p:strVal val="#ppt_w"/>
                                          </p:val>
                                        </p:tav>
                                      </p:tavLst>
                                    </p:anim>
                                    <p:anim calcmode="lin" valueType="num">
                                      <p:cBhvr>
                                        <p:cTn id="43" dur="1000" fill="hold"/>
                                        <p:tgtEl>
                                          <p:spTgt spid="4">
                                            <p:txEl>
                                              <p:pRg st="10" end="10"/>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TotalTime>
  <Words>505</Words>
  <Application>Microsoft Office PowerPoint</Application>
  <PresentationFormat>On-screen Show (4:3)</PresentationFormat>
  <Paragraphs>125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NETAJI  NAGAR  COLLEGE</vt:lpstr>
      <vt:lpstr>FINAL   ACCOUNTS </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NETAJI  NAGAR  COLLEGE</dc:title>
  <dc:creator>Biswajit Bhadra</dc:creator>
  <cp:lastModifiedBy>BHADRA</cp:lastModifiedBy>
  <cp:revision>30</cp:revision>
  <dcterms:created xsi:type="dcterms:W3CDTF">2016-04-14T06:04:25Z</dcterms:created>
  <dcterms:modified xsi:type="dcterms:W3CDTF">2018-08-19T17:11:36Z</dcterms:modified>
</cp:coreProperties>
</file>